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3" r:id="rId6"/>
    <p:sldId id="305" r:id="rId7"/>
    <p:sldId id="261" r:id="rId8"/>
    <p:sldId id="267" r:id="rId9"/>
    <p:sldId id="270" r:id="rId10"/>
    <p:sldId id="272" r:id="rId11"/>
    <p:sldId id="275" r:id="rId12"/>
    <p:sldId id="306" r:id="rId13"/>
    <p:sldId id="307" r:id="rId14"/>
    <p:sldId id="308" r:id="rId15"/>
    <p:sldId id="309" r:id="rId16"/>
    <p:sldId id="310" r:id="rId17"/>
    <p:sldId id="311" r:id="rId18"/>
    <p:sldId id="325"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8" autoAdjust="0"/>
    <p:restoredTop sz="94660"/>
  </p:normalViewPr>
  <p:slideViewPr>
    <p:cSldViewPr snapToGrid="0">
      <p:cViewPr varScale="1">
        <p:scale>
          <a:sx n="81" d="100"/>
          <a:sy n="81" d="100"/>
        </p:scale>
        <p:origin x="9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B480EE93-A6CD-4AFA-9C8E-FC8315F3E860}" type="datetimeFigureOut">
              <a:rPr lang="en-SG" smtClean="0"/>
              <a:t>23/4/2024</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F5AC0CBC-EB7A-4D7D-9F90-AEEFE7A8A424}"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50523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80EE93-A6CD-4AFA-9C8E-FC8315F3E860}" type="datetimeFigureOut">
              <a:rPr lang="en-SG" smtClean="0"/>
              <a:t>23/4/2024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473420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80EE93-A6CD-4AFA-9C8E-FC8315F3E860}" type="datetimeFigureOut">
              <a:rPr lang="en-SG" smtClean="0"/>
              <a:t>23/4/2024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1828416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80EE93-A6CD-4AFA-9C8E-FC8315F3E860}" type="datetimeFigureOut">
              <a:rPr lang="en-SG" smtClean="0"/>
              <a:t>23/4/2024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3367473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80EE93-A6CD-4AFA-9C8E-FC8315F3E860}" type="datetimeFigureOut">
              <a:rPr lang="en-SG" smtClean="0"/>
              <a:t>23/4/2024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AC0CBC-EB7A-4D7D-9F90-AEEFE7A8A424}"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8160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80EE93-A6CD-4AFA-9C8E-FC8315F3E860}" type="datetimeFigureOut">
              <a:rPr lang="en-SG" smtClean="0"/>
              <a:t>23/4/2024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3055577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80EE93-A6CD-4AFA-9C8E-FC8315F3E860}" type="datetimeFigureOut">
              <a:rPr lang="en-SG" smtClean="0"/>
              <a:t>23/4/2024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568861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80EE93-A6CD-4AFA-9C8E-FC8315F3E860}" type="datetimeFigureOut">
              <a:rPr lang="en-SG" smtClean="0"/>
              <a:t>23/4/2024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2720942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80EE93-A6CD-4AFA-9C8E-FC8315F3E860}" type="datetimeFigureOut">
              <a:rPr lang="en-SG" smtClean="0"/>
              <a:t>23/4/2024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325884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80EE93-A6CD-4AFA-9C8E-FC8315F3E860}" type="datetimeFigureOut">
              <a:rPr lang="en-SG" smtClean="0"/>
              <a:t>23/4/2024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421178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80EE93-A6CD-4AFA-9C8E-FC8315F3E860}" type="datetimeFigureOut">
              <a:rPr lang="en-SG" smtClean="0"/>
              <a:t>23/4/2024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5AC0CBC-EB7A-4D7D-9F90-AEEFE7A8A424}" type="slidenum">
              <a:rPr lang="en-SG" smtClean="0"/>
              <a:t>‹#›</a:t>
            </a:fld>
            <a:endParaRPr lang="en-SG"/>
          </a:p>
        </p:txBody>
      </p:sp>
    </p:spTree>
    <p:extLst>
      <p:ext uri="{BB962C8B-B14F-4D97-AF65-F5344CB8AC3E}">
        <p14:creationId xmlns:p14="http://schemas.microsoft.com/office/powerpoint/2010/main" val="50126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B480EE93-A6CD-4AFA-9C8E-FC8315F3E860}" type="datetimeFigureOut">
              <a:rPr lang="en-SG" smtClean="0"/>
              <a:t>23/4/2024</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F5AC0CBC-EB7A-4D7D-9F90-AEEFE7A8A424}" type="slidenum">
              <a:rPr lang="en-SG" smtClean="0"/>
              <a:t>‹#›</a:t>
            </a:fld>
            <a:endParaRPr lang="en-SG"/>
          </a:p>
        </p:txBody>
      </p:sp>
    </p:spTree>
    <p:extLst>
      <p:ext uri="{BB962C8B-B14F-4D97-AF65-F5344CB8AC3E}">
        <p14:creationId xmlns:p14="http://schemas.microsoft.com/office/powerpoint/2010/main" val="23223709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playlist?list=PLrjkTql3jnm9cY0ijEyr2fPdwnH-0t8EY" TargetMode="External"/><Relationship Id="rId3" Type="http://schemas.openxmlformats.org/officeDocument/2006/relationships/hyperlink" Target="https://www.geeksforgeeks.org/computer-graphics-2/" TargetMode="External"/><Relationship Id="rId7" Type="http://schemas.openxmlformats.org/officeDocument/2006/relationships/hyperlink" Target="https://www.youtube.com/playlist?list=PLncy2sD7w4YpWn8jM9Sk6ISOsCZ7oLn9r" TargetMode="External"/><Relationship Id="rId2" Type="http://schemas.openxmlformats.org/officeDocument/2006/relationships/hyperlink" Target="https://www.javatpoint.com/computer-graphics-tutorial" TargetMode="External"/><Relationship Id="rId1" Type="http://schemas.openxmlformats.org/officeDocument/2006/relationships/slideLayout" Target="../slideLayouts/slideLayout2.xml"/><Relationship Id="rId6" Type="http://schemas.openxmlformats.org/officeDocument/2006/relationships/hyperlink" Target="https://www.youtube.com/playlist?list=PLMW5djzR9cKMs2_R1c59401IVQOMOs0pr" TargetMode="External"/><Relationship Id="rId5" Type="http://schemas.openxmlformats.org/officeDocument/2006/relationships/hyperlink" Target="https://www.gatevidyalay.com/computer-graphics/" TargetMode="External"/><Relationship Id="rId4" Type="http://schemas.openxmlformats.org/officeDocument/2006/relationships/hyperlink" Target="https://www.tutorialspoint.com/computer_graphics/index.htm" TargetMode="External"/><Relationship Id="rId9" Type="http://schemas.openxmlformats.org/officeDocument/2006/relationships/hyperlink" Target="https://www.youtube.com/playlist?list=PLYwpaL_SFmcAtxMe7ahYC4ZYjQHun_b-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geeksforgeeks.org/introduction-to-computer-graphics/geeksforgeeks.org/computer-graphics-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31CA1-65AC-BD9B-F334-2789A74BDDA5}"/>
              </a:ext>
            </a:extLst>
          </p:cNvPr>
          <p:cNvSpPr>
            <a:spLocks noGrp="1"/>
          </p:cNvSpPr>
          <p:nvPr>
            <p:ph type="ctrTitle"/>
          </p:nvPr>
        </p:nvSpPr>
        <p:spPr>
          <a:xfrm>
            <a:off x="754144" y="365760"/>
            <a:ext cx="11217896" cy="4041648"/>
          </a:xfrm>
        </p:spPr>
        <p:txBody>
          <a:bodyPr>
            <a:normAutofit fontScale="90000"/>
          </a:bodyPr>
          <a:lstStyle/>
          <a:p>
            <a:pPr algn="ctr"/>
            <a:r>
              <a:rPr lang="en-SG" sz="11500" b="0" i="0" dirty="0">
                <a:solidFill>
                  <a:srgbClr val="FFC000"/>
                </a:solidFill>
                <a:effectLst/>
                <a:latin typeface="erdana"/>
              </a:rPr>
              <a:t>Introduction </a:t>
            </a:r>
            <a:br>
              <a:rPr lang="en-SG" sz="11500" b="0" i="0" dirty="0">
                <a:solidFill>
                  <a:srgbClr val="FFC000"/>
                </a:solidFill>
                <a:effectLst/>
                <a:latin typeface="erdana"/>
              </a:rPr>
            </a:br>
            <a:r>
              <a:rPr lang="en-SG" sz="11500" b="0" i="0" dirty="0">
                <a:solidFill>
                  <a:srgbClr val="FFC000"/>
                </a:solidFill>
                <a:effectLst/>
                <a:latin typeface="erdana"/>
              </a:rPr>
              <a:t>to </a:t>
            </a:r>
            <a:br>
              <a:rPr lang="en-SG" sz="11500" b="0" i="0" dirty="0">
                <a:solidFill>
                  <a:srgbClr val="FFC000"/>
                </a:solidFill>
                <a:effectLst/>
                <a:latin typeface="erdana"/>
              </a:rPr>
            </a:br>
            <a:r>
              <a:rPr lang="en-SG" sz="11500" b="0" i="0" dirty="0">
                <a:solidFill>
                  <a:srgbClr val="FFC000"/>
                </a:solidFill>
                <a:effectLst/>
                <a:latin typeface="erdana"/>
              </a:rPr>
              <a:t>Computer Graphics</a:t>
            </a:r>
            <a:endParaRPr lang="en-SG" sz="16600" dirty="0">
              <a:solidFill>
                <a:srgbClr val="FFC000"/>
              </a:solidFill>
            </a:endParaRPr>
          </a:p>
        </p:txBody>
      </p:sp>
      <p:sp>
        <p:nvSpPr>
          <p:cNvPr id="3" name="Subtitle 2">
            <a:extLst>
              <a:ext uri="{FF2B5EF4-FFF2-40B4-BE49-F238E27FC236}">
                <a16:creationId xmlns:a16="http://schemas.microsoft.com/office/drawing/2014/main" id="{F84A7BA1-AA18-5E27-12E7-0FF010508376}"/>
              </a:ext>
            </a:extLst>
          </p:cNvPr>
          <p:cNvSpPr>
            <a:spLocks noGrp="1"/>
          </p:cNvSpPr>
          <p:nvPr>
            <p:ph type="subTitle" idx="1"/>
          </p:nvPr>
        </p:nvSpPr>
        <p:spPr>
          <a:xfrm>
            <a:off x="1261871" y="4800600"/>
            <a:ext cx="10238829" cy="1691640"/>
          </a:xfrm>
        </p:spPr>
        <p:txBody>
          <a:bodyPr>
            <a:normAutofit/>
          </a:bodyPr>
          <a:lstStyle/>
          <a:p>
            <a:r>
              <a:rPr lang="en-SG" sz="2000" dirty="0">
                <a:solidFill>
                  <a:schemeClr val="tx1"/>
                </a:solidFill>
                <a:latin typeface="Aharoni" panose="02010803020104030203" pitchFamily="2" charset="-79"/>
                <a:cs typeface="Aharoni" panose="02010803020104030203" pitchFamily="2" charset="-79"/>
              </a:rPr>
              <a:t>Course Title: </a:t>
            </a:r>
            <a:r>
              <a:rPr lang="en-US" sz="2000" b="1" kern="0" dirty="0">
                <a:solidFill>
                  <a:schemeClr val="tx1"/>
                </a:solidFill>
                <a:effectLst/>
                <a:latin typeface="Aharoni" panose="02010803020104030203" pitchFamily="2" charset="-79"/>
                <a:ea typeface="Times New Roman" panose="02020603050405020304" pitchFamily="18" charset="0"/>
                <a:cs typeface="Aharoni" panose="02010803020104030203" pitchFamily="2" charset="-79"/>
              </a:rPr>
              <a:t>Computer Graphics</a:t>
            </a:r>
            <a:endParaRPr lang="en-SG" sz="2000" dirty="0">
              <a:solidFill>
                <a:schemeClr val="tx1"/>
              </a:solidFill>
              <a:latin typeface="Aharoni" panose="02010803020104030203" pitchFamily="2" charset="-79"/>
              <a:cs typeface="Aharoni" panose="02010803020104030203" pitchFamily="2" charset="-79"/>
            </a:endParaRPr>
          </a:p>
          <a:p>
            <a:r>
              <a:rPr lang="en-SG" sz="2000" dirty="0">
                <a:solidFill>
                  <a:schemeClr val="tx1"/>
                </a:solidFill>
                <a:latin typeface="Aharoni" panose="02010803020104030203" pitchFamily="2" charset="-79"/>
                <a:cs typeface="Aharoni" panose="02010803020104030203" pitchFamily="2" charset="-79"/>
              </a:rPr>
              <a:t>Course Code: </a:t>
            </a:r>
            <a:r>
              <a:rPr lang="en-US" sz="2000" b="1" kern="0" dirty="0">
                <a:solidFill>
                  <a:schemeClr val="tx1"/>
                </a:solidFill>
                <a:effectLst/>
                <a:latin typeface="Aharoni" panose="02010803020104030203" pitchFamily="2" charset="-79"/>
                <a:ea typeface="Times New Roman" panose="02020603050405020304" pitchFamily="18" charset="0"/>
                <a:cs typeface="Aharoni" panose="02010803020104030203" pitchFamily="2" charset="-79"/>
              </a:rPr>
              <a:t>CSE-413</a:t>
            </a:r>
            <a:endParaRPr lang="en-SG" sz="2000" dirty="0">
              <a:solidFill>
                <a:schemeClr val="tx1"/>
              </a:solidFill>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175C6DFA-2BE2-77D5-A828-6A1586DCAB44}"/>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Tree>
    <p:extLst>
      <p:ext uri="{BB962C8B-B14F-4D97-AF65-F5344CB8AC3E}">
        <p14:creationId xmlns:p14="http://schemas.microsoft.com/office/powerpoint/2010/main" val="3387168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0" y="110879"/>
            <a:ext cx="12192000" cy="524682"/>
          </a:xfrm>
          <a:solidFill>
            <a:schemeClr val="accent2">
              <a:lumMod val="20000"/>
              <a:lumOff val="80000"/>
            </a:schemeClr>
          </a:solidFill>
        </p:spPr>
        <p:txBody>
          <a:bodyPr>
            <a:normAutofit fontScale="90000"/>
          </a:bodyPr>
          <a:lstStyle/>
          <a:p>
            <a:r>
              <a:rPr lang="en-US" sz="3200" b="1" i="0" dirty="0">
                <a:solidFill>
                  <a:srgbClr val="610B38"/>
                </a:solidFill>
                <a:effectLst/>
                <a:latin typeface="Calibri" panose="020F0502020204030204" pitchFamily="34" charset="0"/>
                <a:ea typeface="Calibri" panose="020F0502020204030204" pitchFamily="34" charset="0"/>
                <a:cs typeface="Calibri" panose="020F0502020204030204" pitchFamily="34" charset="0"/>
              </a:rPr>
              <a:t>  Working of Interactive Computer Graphics:</a:t>
            </a:r>
            <a:endParaRPr lang="en-SG" sz="32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2950856-DFBD-C8D0-C9A9-DD6A0D933619}"/>
              </a:ext>
            </a:extLst>
          </p:cNvPr>
          <p:cNvSpPr>
            <a:spLocks noGrp="1"/>
          </p:cNvSpPr>
          <p:nvPr>
            <p:ph idx="1"/>
          </p:nvPr>
        </p:nvSpPr>
        <p:spPr>
          <a:xfrm>
            <a:off x="235670" y="754146"/>
            <a:ext cx="11956330" cy="2275628"/>
          </a:xfrm>
          <a:solidFill>
            <a:schemeClr val="bg1"/>
          </a:solidFill>
        </p:spPr>
        <p:txBody>
          <a:bodyPr>
            <a:normAutofit/>
          </a:bodyPr>
          <a:lstStyle/>
          <a:p>
            <a:pPr marL="0" indent="0" algn="just">
              <a:buNone/>
            </a:pPr>
            <a:r>
              <a:rPr lang="en-US" b="0" i="0" dirty="0">
                <a:solidFill>
                  <a:srgbClr val="333333"/>
                </a:solidFill>
                <a:effectLst/>
                <a:highlight>
                  <a:srgbClr val="FFFFFF"/>
                </a:highlight>
                <a:latin typeface="inter-regular"/>
              </a:rPr>
              <a:t>The modern graphics display is very simple in construction. It consists of </a:t>
            </a:r>
            <a:r>
              <a:rPr lang="en-US" b="1" i="0" dirty="0">
                <a:solidFill>
                  <a:srgbClr val="333333"/>
                </a:solidFill>
                <a:effectLst/>
                <a:highlight>
                  <a:srgbClr val="FFFFFF"/>
                </a:highlight>
                <a:latin typeface="inter-regular"/>
              </a:rPr>
              <a:t>three </a:t>
            </a:r>
            <a:r>
              <a:rPr lang="en-US" b="0" i="0" dirty="0">
                <a:solidFill>
                  <a:srgbClr val="333333"/>
                </a:solidFill>
                <a:effectLst/>
                <a:highlight>
                  <a:srgbClr val="FFFFFF"/>
                </a:highlight>
                <a:latin typeface="inter-regular"/>
              </a:rPr>
              <a:t>components:</a:t>
            </a:r>
          </a:p>
          <a:p>
            <a:pPr algn="just">
              <a:buFont typeface="+mj-lt"/>
              <a:buAutoNum type="arabicPeriod"/>
            </a:pPr>
            <a:r>
              <a:rPr lang="en-US" b="1" i="0" dirty="0">
                <a:solidFill>
                  <a:srgbClr val="000000"/>
                </a:solidFill>
                <a:effectLst/>
                <a:highlight>
                  <a:srgbClr val="FFFFFF"/>
                </a:highlight>
                <a:latin typeface="inter-regular"/>
              </a:rPr>
              <a:t>Frame Buffer or Digital Memory: </a:t>
            </a:r>
            <a:r>
              <a:rPr lang="en-US" b="0" i="0" dirty="0">
                <a:solidFill>
                  <a:srgbClr val="333333"/>
                </a:solidFill>
                <a:effectLst/>
                <a:highlight>
                  <a:srgbClr val="FFFFFF"/>
                </a:highlight>
                <a:latin typeface="inter-regular"/>
              </a:rPr>
              <a:t>A digital frame buffer is large, contiguous piece of computer memory used to hold or map the image displayed on the screen.</a:t>
            </a:r>
            <a:endParaRPr lang="en-US" b="1" i="0" dirty="0">
              <a:solidFill>
                <a:srgbClr val="000000"/>
              </a:solidFill>
              <a:effectLst/>
              <a:highlight>
                <a:srgbClr val="FFFFFF"/>
              </a:highlight>
              <a:latin typeface="inter-regular"/>
            </a:endParaRPr>
          </a:p>
          <a:p>
            <a:pPr algn="just">
              <a:buFont typeface="+mj-lt"/>
              <a:buAutoNum type="arabicPeriod"/>
            </a:pPr>
            <a:r>
              <a:rPr lang="en-US" b="0" i="0" dirty="0">
                <a:solidFill>
                  <a:srgbClr val="000000"/>
                </a:solidFill>
                <a:effectLst/>
                <a:highlight>
                  <a:srgbClr val="FFFFFF"/>
                </a:highlight>
                <a:latin typeface="inter-regular"/>
              </a:rPr>
              <a:t>A</a:t>
            </a:r>
            <a:r>
              <a:rPr lang="en-US" b="1" i="0" dirty="0">
                <a:solidFill>
                  <a:srgbClr val="000000"/>
                </a:solidFill>
                <a:effectLst/>
                <a:highlight>
                  <a:srgbClr val="FFFFFF"/>
                </a:highlight>
                <a:latin typeface="inter-regular"/>
              </a:rPr>
              <a:t> Monitor </a:t>
            </a:r>
            <a:r>
              <a:rPr lang="en-US" b="0" i="0" dirty="0">
                <a:solidFill>
                  <a:srgbClr val="000000"/>
                </a:solidFill>
                <a:effectLst/>
                <a:highlight>
                  <a:srgbClr val="FFFFFF"/>
                </a:highlight>
                <a:latin typeface="inter-regular"/>
              </a:rPr>
              <a:t>likes a home T.V. set without the tuning and receiving electronics.</a:t>
            </a:r>
          </a:p>
          <a:p>
            <a:pPr algn="just">
              <a:buFont typeface="+mj-lt"/>
              <a:buAutoNum type="arabicPeriod"/>
            </a:pPr>
            <a:r>
              <a:rPr lang="en-US" b="1" i="0" dirty="0">
                <a:solidFill>
                  <a:srgbClr val="000000"/>
                </a:solidFill>
                <a:effectLst/>
                <a:highlight>
                  <a:srgbClr val="FFFFFF"/>
                </a:highlight>
                <a:latin typeface="inter-bold"/>
              </a:rPr>
              <a:t>Display Controller or Video Controller:</a:t>
            </a:r>
            <a:r>
              <a:rPr lang="en-US" b="0" i="0" dirty="0">
                <a:solidFill>
                  <a:srgbClr val="000000"/>
                </a:solidFill>
                <a:effectLst/>
                <a:highlight>
                  <a:srgbClr val="FFFFFF"/>
                </a:highlight>
                <a:latin typeface="inter-regular"/>
              </a:rPr>
              <a:t> It passes the contents of the frame buffer to the monitor.</a:t>
            </a:r>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pic>
        <p:nvPicPr>
          <p:cNvPr id="6" name="Picture 5">
            <a:extLst>
              <a:ext uri="{FF2B5EF4-FFF2-40B4-BE49-F238E27FC236}">
                <a16:creationId xmlns:a16="http://schemas.microsoft.com/office/drawing/2014/main" id="{9442013E-BDC0-FFC6-D816-61EFD93602B3}"/>
              </a:ext>
            </a:extLst>
          </p:cNvPr>
          <p:cNvPicPr>
            <a:picLocks noChangeAspect="1"/>
          </p:cNvPicPr>
          <p:nvPr/>
        </p:nvPicPr>
        <p:blipFill>
          <a:blip r:embed="rId2"/>
          <a:stretch>
            <a:fillRect/>
          </a:stretch>
        </p:blipFill>
        <p:spPr>
          <a:xfrm>
            <a:off x="2667039" y="2884631"/>
            <a:ext cx="6447933" cy="3099968"/>
          </a:xfrm>
          <a:prstGeom prst="rect">
            <a:avLst/>
          </a:prstGeom>
        </p:spPr>
      </p:pic>
    </p:spTree>
    <p:extLst>
      <p:ext uri="{BB962C8B-B14F-4D97-AF65-F5344CB8AC3E}">
        <p14:creationId xmlns:p14="http://schemas.microsoft.com/office/powerpoint/2010/main" val="2797963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226243" y="124590"/>
            <a:ext cx="11965757" cy="680615"/>
          </a:xfrm>
          <a:solidFill>
            <a:schemeClr val="accent1">
              <a:lumMod val="20000"/>
              <a:lumOff val="80000"/>
            </a:schemeClr>
          </a:solidFill>
        </p:spPr>
        <p:txBody>
          <a:bodyPr>
            <a:normAutofit fontScale="90000"/>
          </a:bodyPr>
          <a:lstStyle/>
          <a:p>
            <a:r>
              <a:rPr lang="en-SG" dirty="0"/>
              <a:t>Introduction to Graphics Systems	</a:t>
            </a:r>
          </a:p>
        </p:txBody>
      </p:sp>
      <p:sp>
        <p:nvSpPr>
          <p:cNvPr id="3" name="Content Placeholder 2">
            <a:extLst>
              <a:ext uri="{FF2B5EF4-FFF2-40B4-BE49-F238E27FC236}">
                <a16:creationId xmlns:a16="http://schemas.microsoft.com/office/drawing/2014/main" id="{F2950856-DFBD-C8D0-C9A9-DD6A0D933619}"/>
              </a:ext>
            </a:extLst>
          </p:cNvPr>
          <p:cNvSpPr>
            <a:spLocks noGrp="1"/>
          </p:cNvSpPr>
          <p:nvPr>
            <p:ph idx="1"/>
          </p:nvPr>
        </p:nvSpPr>
        <p:spPr>
          <a:xfrm>
            <a:off x="226242" y="999125"/>
            <a:ext cx="11965757" cy="1610176"/>
          </a:xfrm>
          <a:solidFill>
            <a:schemeClr val="bg1"/>
          </a:solidFill>
        </p:spPr>
        <p:txBody>
          <a:bodyPr>
            <a:normAutofit/>
          </a:bodyPr>
          <a:lstStyle/>
          <a:p>
            <a:pPr marL="0" indent="0" algn="just">
              <a:buNone/>
            </a:pPr>
            <a:r>
              <a:rPr lang="en-US" sz="2000" dirty="0">
                <a:latin typeface="Calibri" panose="020F0502020204030204" pitchFamily="34" charset="0"/>
                <a:ea typeface="Calibri" panose="020F0502020204030204" pitchFamily="34" charset="0"/>
                <a:cs typeface="Calibri" panose="020F0502020204030204" pitchFamily="34" charset="0"/>
              </a:rPr>
              <a:t>With the massive development in the field of computer graphics a broad range of graphics hardware and software systems is available. Graphics capabilities for both two dimensional and three-dimensional applications are general-purpose computers, including many hand-held calculators. On personal computers there is usage of a variety of interactive input devices and graphics software packages; whereas, for higher-quality applications some systems special-purpose graphics hardware and technologies are employed.</a:t>
            </a:r>
            <a:endParaRPr lang="en-SG"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
        <p:nvSpPr>
          <p:cNvPr id="6" name="TextBox 5">
            <a:extLst>
              <a:ext uri="{FF2B5EF4-FFF2-40B4-BE49-F238E27FC236}">
                <a16:creationId xmlns:a16="http://schemas.microsoft.com/office/drawing/2014/main" id="{A9597748-6BBE-F322-0054-0E5C98619AE9}"/>
              </a:ext>
            </a:extLst>
          </p:cNvPr>
          <p:cNvSpPr txBox="1"/>
          <p:nvPr/>
        </p:nvSpPr>
        <p:spPr>
          <a:xfrm>
            <a:off x="226241" y="2856993"/>
            <a:ext cx="11965757" cy="1477328"/>
          </a:xfrm>
          <a:prstGeom prst="rect">
            <a:avLst/>
          </a:prstGeom>
          <a:solidFill>
            <a:schemeClr val="bg1"/>
          </a:solidFill>
        </p:spPr>
        <p:txBody>
          <a:bodyPr wrap="square">
            <a:spAutoFit/>
          </a:bodyPr>
          <a:lstStyle/>
          <a:p>
            <a:r>
              <a:rPr lang="en-US" b="1" i="0" dirty="0">
                <a:solidFill>
                  <a:srgbClr val="333333"/>
                </a:solidFill>
                <a:effectLst/>
                <a:highlight>
                  <a:srgbClr val="FFFFFF"/>
                </a:highlight>
                <a:latin typeface="roboto" panose="02000000000000000000" pitchFamily="2" charset="0"/>
              </a:rPr>
              <a:t>Video Display Devices </a:t>
            </a:r>
          </a:p>
          <a:p>
            <a:endParaRPr lang="en-US" dirty="0">
              <a:solidFill>
                <a:srgbClr val="333333"/>
              </a:solidFill>
              <a:highlight>
                <a:srgbClr val="FFFFFF"/>
              </a:highlight>
              <a:latin typeface="roboto" panose="02000000000000000000" pitchFamily="2" charset="0"/>
            </a:endParaRPr>
          </a:p>
          <a:p>
            <a:pPr algn="just"/>
            <a:r>
              <a:rPr lang="en-US" b="0" i="0" dirty="0">
                <a:solidFill>
                  <a:srgbClr val="333333"/>
                </a:solidFill>
                <a:effectLst/>
                <a:highlight>
                  <a:srgbClr val="FFFFFF"/>
                </a:highlight>
                <a:latin typeface="roboto" panose="02000000000000000000" pitchFamily="2" charset="0"/>
              </a:rPr>
              <a:t>The primary output device in a graphics system is a video monitor. The operation of most video monitors is based on the standard cathode-ray-tube (</a:t>
            </a:r>
            <a:r>
              <a:rPr lang="en-US" b="0" i="0" dirty="0">
                <a:solidFill>
                  <a:srgbClr val="333333"/>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CRT</a:t>
            </a:r>
            <a:r>
              <a:rPr lang="en-US" b="0" i="0" dirty="0">
                <a:solidFill>
                  <a:srgbClr val="333333"/>
                </a:solidFill>
                <a:effectLst/>
                <a:highlight>
                  <a:srgbClr val="FFFFFF"/>
                </a:highlight>
                <a:latin typeface="roboto" panose="02000000000000000000" pitchFamily="2" charset="0"/>
              </a:rPr>
              <a:t>) design, but several other technologies exist and solid-state monitors may eventually predominate.</a:t>
            </a:r>
            <a:endParaRPr lang="en-SG" dirty="0"/>
          </a:p>
        </p:txBody>
      </p:sp>
    </p:spTree>
    <p:extLst>
      <p:ext uri="{BB962C8B-B14F-4D97-AF65-F5344CB8AC3E}">
        <p14:creationId xmlns:p14="http://schemas.microsoft.com/office/powerpoint/2010/main" val="2838791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0" y="124590"/>
            <a:ext cx="12192000" cy="680615"/>
          </a:xfrm>
          <a:solidFill>
            <a:schemeClr val="accent3">
              <a:lumMod val="60000"/>
              <a:lumOff val="40000"/>
            </a:schemeClr>
          </a:solidFill>
        </p:spPr>
        <p:txBody>
          <a:bodyPr>
            <a:normAutofit/>
          </a:bodyPr>
          <a:lstStyle/>
          <a:p>
            <a:r>
              <a:rPr lang="en-SG" sz="3600" dirty="0">
                <a:latin typeface="Calibri" panose="020F0502020204030204" pitchFamily="34" charset="0"/>
                <a:ea typeface="Calibri" panose="020F0502020204030204" pitchFamily="34" charset="0"/>
                <a:cs typeface="Calibri" panose="020F0502020204030204" pitchFamily="34" charset="0"/>
              </a:rPr>
              <a:t>Cathode ray tube(CRT) or refresh CRT</a:t>
            </a:r>
          </a:p>
        </p:txBody>
      </p:sp>
      <p:sp>
        <p:nvSpPr>
          <p:cNvPr id="3" name="Content Placeholder 2">
            <a:extLst>
              <a:ext uri="{FF2B5EF4-FFF2-40B4-BE49-F238E27FC236}">
                <a16:creationId xmlns:a16="http://schemas.microsoft.com/office/drawing/2014/main" id="{F2950856-DFBD-C8D0-C9A9-DD6A0D933619}"/>
              </a:ext>
            </a:extLst>
          </p:cNvPr>
          <p:cNvSpPr>
            <a:spLocks noGrp="1"/>
          </p:cNvSpPr>
          <p:nvPr>
            <p:ph idx="1"/>
          </p:nvPr>
        </p:nvSpPr>
        <p:spPr>
          <a:xfrm>
            <a:off x="216816" y="961100"/>
            <a:ext cx="11887200" cy="5416689"/>
          </a:xfrm>
          <a:solidFill>
            <a:schemeClr val="bg1"/>
          </a:solidFill>
        </p:spPr>
        <p:txBody>
          <a:bodyPr/>
          <a:lstStyle/>
          <a:p>
            <a:r>
              <a:rPr lang="en-SG" sz="1800" dirty="0">
                <a:latin typeface="Calibri" panose="020F0502020204030204" pitchFamily="34" charset="0"/>
                <a:ea typeface="Calibri" panose="020F0502020204030204" pitchFamily="34" charset="0"/>
                <a:cs typeface="Calibri" panose="020F0502020204030204" pitchFamily="34" charset="0"/>
              </a:rPr>
              <a:t>Definition:- Cathode ray tube(CRT) is va</a:t>
            </a:r>
            <a:r>
              <a:rPr lang="en-SG" dirty="0">
                <a:latin typeface="Calibri" panose="020F0502020204030204" pitchFamily="34" charset="0"/>
                <a:ea typeface="Calibri" panose="020F0502020204030204" pitchFamily="34" charset="0"/>
                <a:cs typeface="Calibri" panose="020F0502020204030204" pitchFamily="34" charset="0"/>
              </a:rPr>
              <a:t>cuum tube containing an electron gun and a fluorescent screen to accelerate and deflect the electron beam, used to create images in the form of light emitted from florescent screen.</a:t>
            </a:r>
          </a:p>
          <a:p>
            <a:r>
              <a:rPr lang="en-SG" dirty="0">
                <a:latin typeface="Calibri" panose="020F0502020204030204" pitchFamily="34" charset="0"/>
                <a:ea typeface="Calibri" panose="020F0502020204030204" pitchFamily="34" charset="0"/>
                <a:cs typeface="Calibri" panose="020F0502020204030204" pitchFamily="34" charset="0"/>
              </a:rPr>
              <a:t>The image may represent  electrical waveforms(oscilloscope), pictures(tv, monitor), radar targets and others.</a:t>
            </a:r>
          </a:p>
          <a:p>
            <a:endParaRPr lang="en-SG" dirty="0">
              <a:latin typeface="Calibri" panose="020F0502020204030204" pitchFamily="34" charset="0"/>
              <a:ea typeface="Calibri" panose="020F0502020204030204" pitchFamily="34" charset="0"/>
              <a:cs typeface="Calibri" panose="020F0502020204030204" pitchFamily="34" charset="0"/>
            </a:endParaRPr>
          </a:p>
          <a:p>
            <a:r>
              <a:rPr lang="en-SG" dirty="0">
                <a:latin typeface="Calibri" panose="020F0502020204030204" pitchFamily="34" charset="0"/>
                <a:ea typeface="Calibri" panose="020F0502020204030204" pitchFamily="34" charset="0"/>
                <a:cs typeface="Calibri" panose="020F0502020204030204" pitchFamily="34" charset="0"/>
              </a:rPr>
              <a:t>Components of CRT/ operations of CRT:-</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Electron gun</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Control grid</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Heating filament</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Focusing system </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accelerating anodes</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Deflection system</a:t>
            </a:r>
          </a:p>
          <a:p>
            <a:pPr marL="342900" indent="-342900">
              <a:buFont typeface="+mj-lt"/>
              <a:buAutoNum type="arabicPeriod"/>
            </a:pPr>
            <a:r>
              <a:rPr lang="en-SG" dirty="0">
                <a:latin typeface="Calibri" panose="020F0502020204030204" pitchFamily="34" charset="0"/>
                <a:ea typeface="Calibri" panose="020F0502020204030204" pitchFamily="34" charset="0"/>
                <a:cs typeface="Calibri" panose="020F0502020204030204" pitchFamily="34" charset="0"/>
              </a:rPr>
              <a:t>Phosphor coated screen</a:t>
            </a:r>
          </a:p>
          <a:p>
            <a:endParaRPr lang="en-SG" dirty="0">
              <a:latin typeface="Calibri" panose="020F0502020204030204" pitchFamily="34" charset="0"/>
              <a:ea typeface="Calibri" panose="020F0502020204030204" pitchFamily="34" charset="0"/>
              <a:cs typeface="Calibri" panose="020F0502020204030204" pitchFamily="34" charset="0"/>
            </a:endParaRPr>
          </a:p>
          <a:p>
            <a:endParaRPr lang="en-SG" dirty="0"/>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pic>
        <p:nvPicPr>
          <p:cNvPr id="1026" name="Picture 2" descr="Cathode Ray Tube">
            <a:extLst>
              <a:ext uri="{FF2B5EF4-FFF2-40B4-BE49-F238E27FC236}">
                <a16:creationId xmlns:a16="http://schemas.microsoft.com/office/drawing/2014/main" id="{CB911644-E3C1-E70F-C321-EC5DCAE04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584" y="2657475"/>
            <a:ext cx="59436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966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pic>
        <p:nvPicPr>
          <p:cNvPr id="3" name="Picture 2">
            <a:extLst>
              <a:ext uri="{FF2B5EF4-FFF2-40B4-BE49-F238E27FC236}">
                <a16:creationId xmlns:a16="http://schemas.microsoft.com/office/drawing/2014/main" id="{F3074E3F-6917-9D5B-BC83-8A8E181F9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255" y="21868"/>
            <a:ext cx="5525271" cy="6306430"/>
          </a:xfrm>
          <a:prstGeom prst="rect">
            <a:avLst/>
          </a:prstGeom>
        </p:spPr>
      </p:pic>
    </p:spTree>
    <p:extLst>
      <p:ext uri="{BB962C8B-B14F-4D97-AF65-F5344CB8AC3E}">
        <p14:creationId xmlns:p14="http://schemas.microsoft.com/office/powerpoint/2010/main" val="3657050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pic>
        <p:nvPicPr>
          <p:cNvPr id="3074" name="Picture 2">
            <a:extLst>
              <a:ext uri="{FF2B5EF4-FFF2-40B4-BE49-F238E27FC236}">
                <a16:creationId xmlns:a16="http://schemas.microsoft.com/office/drawing/2014/main" id="{6386C533-2700-681E-616E-AC9CC58FF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604" y="0"/>
            <a:ext cx="9036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207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pic>
        <p:nvPicPr>
          <p:cNvPr id="2" name="Picture 1">
            <a:extLst>
              <a:ext uri="{FF2B5EF4-FFF2-40B4-BE49-F238E27FC236}">
                <a16:creationId xmlns:a16="http://schemas.microsoft.com/office/drawing/2014/main" id="{BB999E5E-BD91-1E80-1453-04B5D352910B}"/>
              </a:ext>
            </a:extLst>
          </p:cNvPr>
          <p:cNvPicPr>
            <a:picLocks noChangeAspect="1"/>
          </p:cNvPicPr>
          <p:nvPr/>
        </p:nvPicPr>
        <p:blipFill rotWithShape="1">
          <a:blip r:embed="rId2"/>
          <a:srcRect b="9279"/>
          <a:stretch/>
        </p:blipFill>
        <p:spPr>
          <a:xfrm>
            <a:off x="2978488" y="0"/>
            <a:ext cx="5753809" cy="6221691"/>
          </a:xfrm>
          <a:prstGeom prst="rect">
            <a:avLst/>
          </a:prstGeom>
        </p:spPr>
      </p:pic>
    </p:spTree>
    <p:extLst>
      <p:ext uri="{BB962C8B-B14F-4D97-AF65-F5344CB8AC3E}">
        <p14:creationId xmlns:p14="http://schemas.microsoft.com/office/powerpoint/2010/main" val="2157004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C115BA2E-D9A8-C1EE-975D-F915F34AC3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2" t="5912" r="5124" b="9691"/>
          <a:stretch/>
        </p:blipFill>
        <p:spPr bwMode="auto">
          <a:xfrm>
            <a:off x="5403294" y="0"/>
            <a:ext cx="4683386" cy="57880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A90249-F235-59D5-4C85-E081E6EE8833}"/>
              </a:ext>
            </a:extLst>
          </p:cNvPr>
          <p:cNvPicPr>
            <a:picLocks noChangeAspect="1"/>
          </p:cNvPicPr>
          <p:nvPr/>
        </p:nvPicPr>
        <p:blipFill>
          <a:blip r:embed="rId3"/>
          <a:stretch>
            <a:fillRect/>
          </a:stretch>
        </p:blipFill>
        <p:spPr>
          <a:xfrm>
            <a:off x="21997" y="1"/>
            <a:ext cx="4031530" cy="5697666"/>
          </a:xfrm>
          <a:prstGeom prst="rect">
            <a:avLst/>
          </a:prstGeom>
        </p:spPr>
      </p:pic>
      <p:pic>
        <p:nvPicPr>
          <p:cNvPr id="8" name="Picture 7">
            <a:extLst>
              <a:ext uri="{FF2B5EF4-FFF2-40B4-BE49-F238E27FC236}">
                <a16:creationId xmlns:a16="http://schemas.microsoft.com/office/drawing/2014/main" id="{D796D01C-A1EA-7676-401F-82483A708F07}"/>
              </a:ext>
            </a:extLst>
          </p:cNvPr>
          <p:cNvPicPr>
            <a:picLocks noChangeAspect="1"/>
          </p:cNvPicPr>
          <p:nvPr/>
        </p:nvPicPr>
        <p:blipFill>
          <a:blip r:embed="rId4"/>
          <a:stretch>
            <a:fillRect/>
          </a:stretch>
        </p:blipFill>
        <p:spPr>
          <a:xfrm>
            <a:off x="21996" y="5697667"/>
            <a:ext cx="4031530" cy="1085755"/>
          </a:xfrm>
          <a:prstGeom prst="rect">
            <a:avLst/>
          </a:prstGeom>
        </p:spPr>
      </p:pic>
    </p:spTree>
    <p:extLst>
      <p:ext uri="{BB962C8B-B14F-4D97-AF65-F5344CB8AC3E}">
        <p14:creationId xmlns:p14="http://schemas.microsoft.com/office/powerpoint/2010/main" val="253084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CFFE4F-4E4A-A6C9-DF77-147BEDDCB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8" y="0"/>
            <a:ext cx="5153025" cy="6858000"/>
          </a:xfrm>
          <a:prstGeom prst="rect">
            <a:avLst/>
          </a:prstGeom>
        </p:spPr>
      </p:pic>
      <p:pic>
        <p:nvPicPr>
          <p:cNvPr id="13" name="Picture 12">
            <a:extLst>
              <a:ext uri="{FF2B5EF4-FFF2-40B4-BE49-F238E27FC236}">
                <a16:creationId xmlns:a16="http://schemas.microsoft.com/office/drawing/2014/main" id="{733685D6-0023-6752-3C27-C3F569693589}"/>
              </a:ext>
            </a:extLst>
          </p:cNvPr>
          <p:cNvPicPr>
            <a:picLocks noChangeAspect="1"/>
          </p:cNvPicPr>
          <p:nvPr/>
        </p:nvPicPr>
        <p:blipFill>
          <a:blip r:embed="rId3"/>
          <a:stretch>
            <a:fillRect/>
          </a:stretch>
        </p:blipFill>
        <p:spPr>
          <a:xfrm>
            <a:off x="5278862" y="0"/>
            <a:ext cx="6913137" cy="3908946"/>
          </a:xfrm>
          <a:prstGeom prst="rect">
            <a:avLst/>
          </a:prstGeom>
        </p:spPr>
      </p:pic>
    </p:spTree>
    <p:extLst>
      <p:ext uri="{BB962C8B-B14F-4D97-AF65-F5344CB8AC3E}">
        <p14:creationId xmlns:p14="http://schemas.microsoft.com/office/powerpoint/2010/main" val="1306047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0483F-4C4E-6A26-FF7B-EE4D79394943}"/>
              </a:ext>
            </a:extLst>
          </p:cNvPr>
          <p:cNvPicPr>
            <a:picLocks noChangeAspect="1"/>
          </p:cNvPicPr>
          <p:nvPr/>
        </p:nvPicPr>
        <p:blipFill rotWithShape="1">
          <a:blip r:embed="rId2"/>
          <a:srcRect b="39087"/>
          <a:stretch/>
        </p:blipFill>
        <p:spPr>
          <a:xfrm>
            <a:off x="-1" y="1009871"/>
            <a:ext cx="5747207" cy="4047649"/>
          </a:xfrm>
          <a:prstGeom prst="rect">
            <a:avLst/>
          </a:prstGeom>
        </p:spPr>
      </p:pic>
      <p:pic>
        <p:nvPicPr>
          <p:cNvPr id="7" name="Picture 6">
            <a:extLst>
              <a:ext uri="{FF2B5EF4-FFF2-40B4-BE49-F238E27FC236}">
                <a16:creationId xmlns:a16="http://schemas.microsoft.com/office/drawing/2014/main" id="{02F50A98-D538-6222-8393-4B503DE8651D}"/>
              </a:ext>
            </a:extLst>
          </p:cNvPr>
          <p:cNvPicPr>
            <a:picLocks noChangeAspect="1"/>
          </p:cNvPicPr>
          <p:nvPr/>
        </p:nvPicPr>
        <p:blipFill rotWithShape="1">
          <a:blip r:embed="rId2"/>
          <a:srcRect t="60913"/>
          <a:stretch/>
        </p:blipFill>
        <p:spPr>
          <a:xfrm>
            <a:off x="5747206" y="1009871"/>
            <a:ext cx="6463719" cy="2921105"/>
          </a:xfrm>
          <a:prstGeom prst="rect">
            <a:avLst/>
          </a:prstGeom>
        </p:spPr>
      </p:pic>
    </p:spTree>
    <p:extLst>
      <p:ext uri="{BB962C8B-B14F-4D97-AF65-F5344CB8AC3E}">
        <p14:creationId xmlns:p14="http://schemas.microsoft.com/office/powerpoint/2010/main" val="2349644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2A29798-14D4-7D5A-7461-C06AF62BBC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87" r="3443" b="11752"/>
          <a:stretch/>
        </p:blipFill>
        <p:spPr bwMode="auto">
          <a:xfrm>
            <a:off x="97558" y="0"/>
            <a:ext cx="6095852" cy="68192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2935841-5FFA-8252-2617-C7DED03318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9" r="9665" b="3368"/>
          <a:stretch/>
        </p:blipFill>
        <p:spPr bwMode="auto">
          <a:xfrm>
            <a:off x="6340949" y="0"/>
            <a:ext cx="5851051" cy="687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16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386498" y="110879"/>
            <a:ext cx="11579258" cy="680615"/>
          </a:xfrm>
        </p:spPr>
        <p:txBody>
          <a:bodyPr>
            <a:normAutofit fontScale="90000"/>
          </a:bodyPr>
          <a:lstStyle/>
          <a:p>
            <a:r>
              <a:rPr lang="en-SG" dirty="0"/>
              <a:t>Books &amp; Resources to follow</a:t>
            </a:r>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
        <p:nvSpPr>
          <p:cNvPr id="7" name="TextBox 6">
            <a:extLst>
              <a:ext uri="{FF2B5EF4-FFF2-40B4-BE49-F238E27FC236}">
                <a16:creationId xmlns:a16="http://schemas.microsoft.com/office/drawing/2014/main" id="{A31384DD-7969-8EB8-E324-3C7DB6C7E65C}"/>
              </a:ext>
            </a:extLst>
          </p:cNvPr>
          <p:cNvSpPr txBox="1"/>
          <p:nvPr/>
        </p:nvSpPr>
        <p:spPr>
          <a:xfrm>
            <a:off x="414779" y="1064758"/>
            <a:ext cx="10869106" cy="1200329"/>
          </a:xfrm>
          <a:prstGeom prst="rect">
            <a:avLst/>
          </a:prstGeom>
          <a:solidFill>
            <a:srgbClr val="92D050"/>
          </a:solidFill>
        </p:spPr>
        <p:txBody>
          <a:bodyPr wrap="square">
            <a:spAutoFit/>
          </a:bodyPr>
          <a:lstStyle/>
          <a:p>
            <a:r>
              <a:rPr lang="en-SG" b="1" dirty="0">
                <a:latin typeface="Aptos" panose="020B0004020202020204" pitchFamily="34" charset="0"/>
              </a:rPr>
              <a:t>Reference Book(s):</a:t>
            </a:r>
          </a:p>
          <a:p>
            <a:r>
              <a:rPr lang="en-SG" dirty="0">
                <a:latin typeface="Aptos" panose="020B0004020202020204" pitchFamily="34" charset="0"/>
              </a:rPr>
              <a:t>1. Computer Graphics Principle and Practice -- James D Foley, Van Dam</a:t>
            </a:r>
          </a:p>
          <a:p>
            <a:r>
              <a:rPr lang="en-SG" dirty="0">
                <a:latin typeface="Aptos" panose="020B0004020202020204" pitchFamily="34" charset="0"/>
              </a:rPr>
              <a:t>2. Computer Graphics Using Open GL – F S Hill J R</a:t>
            </a:r>
          </a:p>
          <a:p>
            <a:r>
              <a:rPr lang="en-SG" dirty="0">
                <a:latin typeface="Aptos" panose="020B0004020202020204" pitchFamily="34" charset="0"/>
              </a:rPr>
              <a:t>3. OpenGL programming Guide-( Official guide to learning </a:t>
            </a:r>
            <a:r>
              <a:rPr lang="en-SG" dirty="0" err="1">
                <a:latin typeface="Aptos" panose="020B0004020202020204" pitchFamily="34" charset="0"/>
              </a:rPr>
              <a:t>opengl</a:t>
            </a:r>
            <a:r>
              <a:rPr lang="en-SG" dirty="0">
                <a:latin typeface="Aptos" panose="020B0004020202020204" pitchFamily="34" charset="0"/>
              </a:rPr>
              <a:t> )</a:t>
            </a:r>
          </a:p>
        </p:txBody>
      </p:sp>
      <p:sp>
        <p:nvSpPr>
          <p:cNvPr id="8" name="TextBox 7">
            <a:extLst>
              <a:ext uri="{FF2B5EF4-FFF2-40B4-BE49-F238E27FC236}">
                <a16:creationId xmlns:a16="http://schemas.microsoft.com/office/drawing/2014/main" id="{407C762F-B4BC-01BE-182F-88B747E1B779}"/>
              </a:ext>
            </a:extLst>
          </p:cNvPr>
          <p:cNvSpPr txBox="1"/>
          <p:nvPr/>
        </p:nvSpPr>
        <p:spPr>
          <a:xfrm>
            <a:off x="499621" y="2737029"/>
            <a:ext cx="10784264" cy="1354217"/>
          </a:xfrm>
          <a:prstGeom prst="rect">
            <a:avLst/>
          </a:prstGeom>
          <a:solidFill>
            <a:schemeClr val="accent2">
              <a:lumMod val="20000"/>
              <a:lumOff val="80000"/>
            </a:schemeClr>
          </a:solidFill>
        </p:spPr>
        <p:txBody>
          <a:bodyPr wrap="square" rtlCol="0">
            <a:spAutoFit/>
          </a:bodyPr>
          <a:lstStyle/>
          <a:p>
            <a:r>
              <a:rPr lang="en-SG" sz="1600" b="1" dirty="0">
                <a:latin typeface="Aptos" panose="020B0004020202020204" pitchFamily="34" charset="0"/>
              </a:rPr>
              <a:t>Reference websites to follow:-</a:t>
            </a:r>
          </a:p>
          <a:p>
            <a:pPr marL="285750" indent="-285750">
              <a:buFont typeface="Arial" panose="020B0604020202020204" pitchFamily="34" charset="0"/>
              <a:buChar char="•"/>
            </a:pPr>
            <a:r>
              <a:rPr lang="en-SG" sz="1600" dirty="0">
                <a:latin typeface="Aptos" panose="020B0004020202020204" pitchFamily="34" charset="0"/>
                <a:hlinkClick r:id="rId2"/>
              </a:rPr>
              <a:t>https://www.javatpoint.com/computer-graphics-tutorial</a:t>
            </a:r>
            <a:endParaRPr lang="en-SG" sz="1600" dirty="0">
              <a:latin typeface="Aptos" panose="020B0004020202020204" pitchFamily="34" charset="0"/>
            </a:endParaRPr>
          </a:p>
          <a:p>
            <a:pPr marL="285750" indent="-285750">
              <a:buFont typeface="Arial" panose="020B0604020202020204" pitchFamily="34" charset="0"/>
              <a:buChar char="•"/>
            </a:pPr>
            <a:r>
              <a:rPr lang="en-SG" sz="1600" dirty="0">
                <a:latin typeface="Aptos" panose="020B0004020202020204" pitchFamily="34" charset="0"/>
                <a:hlinkClick r:id="rId3"/>
              </a:rPr>
              <a:t>https://www.geeksforgeeks.org/computer-graphics-2/</a:t>
            </a:r>
            <a:endParaRPr lang="en-SG" sz="1600" dirty="0">
              <a:latin typeface="Aptos" panose="020B0004020202020204" pitchFamily="34" charset="0"/>
            </a:endParaRPr>
          </a:p>
          <a:p>
            <a:pPr marL="285750" indent="-285750">
              <a:buFont typeface="Arial" panose="020B0604020202020204" pitchFamily="34" charset="0"/>
              <a:buChar char="•"/>
            </a:pPr>
            <a:r>
              <a:rPr lang="en-SG" sz="1600" dirty="0">
                <a:latin typeface="Aptos" panose="020B0004020202020204" pitchFamily="34" charset="0"/>
                <a:hlinkClick r:id="rId4"/>
              </a:rPr>
              <a:t>https://www.tutorialspoint.com/computer_graphics/index.htm</a:t>
            </a:r>
            <a:endParaRPr lang="en-SG" sz="1600" dirty="0">
              <a:latin typeface="Aptos" panose="020B0004020202020204" pitchFamily="34" charset="0"/>
            </a:endParaRPr>
          </a:p>
          <a:p>
            <a:pPr marL="285750" indent="-285750">
              <a:buFont typeface="Arial" panose="020B0604020202020204" pitchFamily="34" charset="0"/>
              <a:buChar char="•"/>
            </a:pPr>
            <a:r>
              <a:rPr lang="en-SG" sz="1600" dirty="0">
                <a:latin typeface="Aptos" panose="020B0004020202020204" pitchFamily="34" charset="0"/>
                <a:hlinkClick r:id="rId5"/>
              </a:rPr>
              <a:t>https://www.gatevidyalay.com/computer-graphics/</a:t>
            </a:r>
            <a:r>
              <a:rPr lang="en-SG" sz="1600" dirty="0">
                <a:latin typeface="Aptos" panose="020B0004020202020204" pitchFamily="34" charset="0"/>
              </a:rPr>
              <a:t> </a:t>
            </a:r>
          </a:p>
        </p:txBody>
      </p:sp>
      <p:sp>
        <p:nvSpPr>
          <p:cNvPr id="9" name="TextBox 8">
            <a:extLst>
              <a:ext uri="{FF2B5EF4-FFF2-40B4-BE49-F238E27FC236}">
                <a16:creationId xmlns:a16="http://schemas.microsoft.com/office/drawing/2014/main" id="{BA459F15-E1F8-AB63-0B45-80CCA7DE05FF}"/>
              </a:ext>
            </a:extLst>
          </p:cNvPr>
          <p:cNvSpPr txBox="1"/>
          <p:nvPr/>
        </p:nvSpPr>
        <p:spPr>
          <a:xfrm>
            <a:off x="499621" y="4515439"/>
            <a:ext cx="10784264" cy="1015663"/>
          </a:xfrm>
          <a:prstGeom prst="rect">
            <a:avLst/>
          </a:prstGeom>
          <a:solidFill>
            <a:schemeClr val="accent2">
              <a:lumMod val="20000"/>
              <a:lumOff val="80000"/>
            </a:schemeClr>
          </a:solidFill>
        </p:spPr>
        <p:txBody>
          <a:bodyPr wrap="square" rtlCol="0">
            <a:spAutoFit/>
          </a:bodyPr>
          <a:lstStyle/>
          <a:p>
            <a:r>
              <a:rPr lang="en-SG" sz="1200" dirty="0">
                <a:latin typeface="Aptos" panose="020B0004020202020204" pitchFamily="34" charset="0"/>
              </a:rPr>
              <a:t>Recommended YouTube playlists:-</a:t>
            </a:r>
          </a:p>
          <a:p>
            <a:r>
              <a:rPr lang="en-SG" sz="1200" dirty="0">
                <a:latin typeface="Aptos" panose="020B0004020202020204" pitchFamily="34" charset="0"/>
                <a:hlinkClick r:id="rId6"/>
              </a:rPr>
              <a:t>https://www.youtube.com/playlist?list=PLMW5djzR9cKMs2_R1c59401IVQOMOs0pr</a:t>
            </a:r>
            <a:endParaRPr lang="en-SG" sz="1200" dirty="0">
              <a:latin typeface="Aptos" panose="020B0004020202020204" pitchFamily="34" charset="0"/>
            </a:endParaRPr>
          </a:p>
          <a:p>
            <a:r>
              <a:rPr lang="en-SG" sz="1200" dirty="0">
                <a:latin typeface="Aptos" panose="020B0004020202020204" pitchFamily="34" charset="0"/>
                <a:hlinkClick r:id="rId7"/>
              </a:rPr>
              <a:t>https://www.youtube.com/playlist?list=PLncy2sD7w4YpWn8jM9Sk6ISOsCZ7oLn9r</a:t>
            </a:r>
            <a:r>
              <a:rPr lang="en-SG" sz="1200" dirty="0">
                <a:latin typeface="Aptos" panose="020B0004020202020204" pitchFamily="34" charset="0"/>
              </a:rPr>
              <a:t> </a:t>
            </a:r>
          </a:p>
          <a:p>
            <a:r>
              <a:rPr lang="en-SG" sz="1200" dirty="0">
                <a:latin typeface="Aptos" panose="020B0004020202020204" pitchFamily="34" charset="0"/>
                <a:hlinkClick r:id="rId8"/>
              </a:rPr>
              <a:t>https://www.youtube.com/playlist?list=PLrjkTql3jnm9cY0ijEyr2fPdwnH-0t8EY</a:t>
            </a:r>
            <a:endParaRPr lang="en-SG" sz="1200" dirty="0">
              <a:latin typeface="Aptos" panose="020B0004020202020204" pitchFamily="34" charset="0"/>
            </a:endParaRPr>
          </a:p>
          <a:p>
            <a:r>
              <a:rPr lang="en-SG" sz="1200" dirty="0">
                <a:latin typeface="Aptos" panose="020B0004020202020204" pitchFamily="34" charset="0"/>
                <a:hlinkClick r:id="rId9"/>
              </a:rPr>
              <a:t>https://www.youtube.com/playlist?list=PLYwpaL_SFmcAtxMe7ahYC4ZYjQHun_b-T</a:t>
            </a:r>
            <a:r>
              <a:rPr lang="en-SG" sz="1200" dirty="0">
                <a:latin typeface="Aptos" panose="020B0004020202020204" pitchFamily="34" charset="0"/>
              </a:rPr>
              <a:t> </a:t>
            </a:r>
          </a:p>
        </p:txBody>
      </p:sp>
    </p:spTree>
    <p:extLst>
      <p:ext uri="{BB962C8B-B14F-4D97-AF65-F5344CB8AC3E}">
        <p14:creationId xmlns:p14="http://schemas.microsoft.com/office/powerpoint/2010/main" val="51055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8C423E8-D5FB-31C4-5EA8-85F0C60A8D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73" r="2871" b="55327"/>
          <a:stretch/>
        </p:blipFill>
        <p:spPr bwMode="auto">
          <a:xfrm>
            <a:off x="0" y="-1"/>
            <a:ext cx="6796726" cy="3726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7A3BB5-C2E2-FB1C-86AC-4C3EBEFA207D}"/>
              </a:ext>
            </a:extLst>
          </p:cNvPr>
          <p:cNvPicPr>
            <a:picLocks noChangeAspect="1"/>
          </p:cNvPicPr>
          <p:nvPr/>
        </p:nvPicPr>
        <p:blipFill>
          <a:blip r:embed="rId3"/>
          <a:stretch>
            <a:fillRect/>
          </a:stretch>
        </p:blipFill>
        <p:spPr>
          <a:xfrm>
            <a:off x="0" y="3726310"/>
            <a:ext cx="8338365" cy="3131690"/>
          </a:xfrm>
          <a:prstGeom prst="rect">
            <a:avLst/>
          </a:prstGeom>
        </p:spPr>
      </p:pic>
      <p:pic>
        <p:nvPicPr>
          <p:cNvPr id="3" name="Picture 2">
            <a:extLst>
              <a:ext uri="{FF2B5EF4-FFF2-40B4-BE49-F238E27FC236}">
                <a16:creationId xmlns:a16="http://schemas.microsoft.com/office/drawing/2014/main" id="{D1297005-B036-B4DF-6EB9-333E12E08596}"/>
              </a:ext>
            </a:extLst>
          </p:cNvPr>
          <p:cNvPicPr>
            <a:picLocks noChangeAspect="1"/>
          </p:cNvPicPr>
          <p:nvPr/>
        </p:nvPicPr>
        <p:blipFill>
          <a:blip r:embed="rId4"/>
          <a:stretch>
            <a:fillRect/>
          </a:stretch>
        </p:blipFill>
        <p:spPr>
          <a:xfrm>
            <a:off x="6777873" y="0"/>
            <a:ext cx="5415176" cy="1602557"/>
          </a:xfrm>
          <a:prstGeom prst="rect">
            <a:avLst/>
          </a:prstGeom>
        </p:spPr>
      </p:pic>
      <p:pic>
        <p:nvPicPr>
          <p:cNvPr id="6" name="Picture 5">
            <a:extLst>
              <a:ext uri="{FF2B5EF4-FFF2-40B4-BE49-F238E27FC236}">
                <a16:creationId xmlns:a16="http://schemas.microsoft.com/office/drawing/2014/main" id="{02AD728B-58BB-EBE0-5A8F-D0814B395D92}"/>
              </a:ext>
            </a:extLst>
          </p:cNvPr>
          <p:cNvPicPr>
            <a:picLocks noChangeAspect="1"/>
          </p:cNvPicPr>
          <p:nvPr/>
        </p:nvPicPr>
        <p:blipFill>
          <a:blip r:embed="rId5"/>
          <a:stretch>
            <a:fillRect/>
          </a:stretch>
        </p:blipFill>
        <p:spPr>
          <a:xfrm>
            <a:off x="6777873" y="1602556"/>
            <a:ext cx="5425312" cy="2055043"/>
          </a:xfrm>
          <a:prstGeom prst="rect">
            <a:avLst/>
          </a:prstGeom>
        </p:spPr>
      </p:pic>
    </p:spTree>
    <p:extLst>
      <p:ext uri="{BB962C8B-B14F-4D97-AF65-F5344CB8AC3E}">
        <p14:creationId xmlns:p14="http://schemas.microsoft.com/office/powerpoint/2010/main" val="60328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6E8E13-F384-A651-B73F-1454B1A9BBD8}"/>
              </a:ext>
            </a:extLst>
          </p:cNvPr>
          <p:cNvPicPr>
            <a:picLocks noChangeAspect="1"/>
          </p:cNvPicPr>
          <p:nvPr/>
        </p:nvPicPr>
        <p:blipFill>
          <a:blip r:embed="rId2"/>
          <a:stretch>
            <a:fillRect/>
          </a:stretch>
        </p:blipFill>
        <p:spPr>
          <a:xfrm>
            <a:off x="1066126" y="0"/>
            <a:ext cx="7700802" cy="6677049"/>
          </a:xfrm>
          <a:prstGeom prst="rect">
            <a:avLst/>
          </a:prstGeom>
        </p:spPr>
      </p:pic>
    </p:spTree>
    <p:extLst>
      <p:ext uri="{BB962C8B-B14F-4D97-AF65-F5344CB8AC3E}">
        <p14:creationId xmlns:p14="http://schemas.microsoft.com/office/powerpoint/2010/main" val="428594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18F720-A0AB-C39A-0F64-410944097D3A}"/>
              </a:ext>
            </a:extLst>
          </p:cNvPr>
          <p:cNvPicPr>
            <a:picLocks noChangeAspect="1"/>
          </p:cNvPicPr>
          <p:nvPr/>
        </p:nvPicPr>
        <p:blipFill>
          <a:blip r:embed="rId2"/>
          <a:stretch>
            <a:fillRect/>
          </a:stretch>
        </p:blipFill>
        <p:spPr>
          <a:xfrm>
            <a:off x="0" y="0"/>
            <a:ext cx="6180356" cy="4823878"/>
          </a:xfrm>
          <a:prstGeom prst="rect">
            <a:avLst/>
          </a:prstGeom>
        </p:spPr>
      </p:pic>
      <p:pic>
        <p:nvPicPr>
          <p:cNvPr id="14" name="Picture 13">
            <a:extLst>
              <a:ext uri="{FF2B5EF4-FFF2-40B4-BE49-F238E27FC236}">
                <a16:creationId xmlns:a16="http://schemas.microsoft.com/office/drawing/2014/main" id="{5F295853-9F03-2679-96DB-F5253DC83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356" y="-30638"/>
            <a:ext cx="6011644" cy="6462517"/>
          </a:xfrm>
          <a:prstGeom prst="rect">
            <a:avLst/>
          </a:prstGeom>
        </p:spPr>
      </p:pic>
    </p:spTree>
    <p:extLst>
      <p:ext uri="{BB962C8B-B14F-4D97-AF65-F5344CB8AC3E}">
        <p14:creationId xmlns:p14="http://schemas.microsoft.com/office/powerpoint/2010/main" val="3933590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325DFC-47B7-3BD3-3F1B-18955532E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63375" cy="6858000"/>
          </a:xfrm>
          <a:prstGeom prst="rect">
            <a:avLst/>
          </a:prstGeom>
        </p:spPr>
      </p:pic>
      <p:pic>
        <p:nvPicPr>
          <p:cNvPr id="9" name="Picture 8">
            <a:extLst>
              <a:ext uri="{FF2B5EF4-FFF2-40B4-BE49-F238E27FC236}">
                <a16:creationId xmlns:a16="http://schemas.microsoft.com/office/drawing/2014/main" id="{E37FE630-B231-8F1D-DB80-7D21F4FD831F}"/>
              </a:ext>
            </a:extLst>
          </p:cNvPr>
          <p:cNvPicPr>
            <a:picLocks noChangeAspect="1"/>
          </p:cNvPicPr>
          <p:nvPr/>
        </p:nvPicPr>
        <p:blipFill>
          <a:blip r:embed="rId3"/>
          <a:stretch>
            <a:fillRect/>
          </a:stretch>
        </p:blipFill>
        <p:spPr>
          <a:xfrm>
            <a:off x="5725287" y="0"/>
            <a:ext cx="5634011" cy="5057375"/>
          </a:xfrm>
          <a:prstGeom prst="rect">
            <a:avLst/>
          </a:prstGeom>
        </p:spPr>
      </p:pic>
    </p:spTree>
    <p:extLst>
      <p:ext uri="{BB962C8B-B14F-4D97-AF65-F5344CB8AC3E}">
        <p14:creationId xmlns:p14="http://schemas.microsoft.com/office/powerpoint/2010/main" val="2031704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565DA3-42C6-9BF7-14CE-075877505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165130" cy="6788355"/>
          </a:xfrm>
          <a:prstGeom prst="rect">
            <a:avLst/>
          </a:prstGeom>
        </p:spPr>
      </p:pic>
      <p:pic>
        <p:nvPicPr>
          <p:cNvPr id="7" name="Picture 6">
            <a:extLst>
              <a:ext uri="{FF2B5EF4-FFF2-40B4-BE49-F238E27FC236}">
                <a16:creationId xmlns:a16="http://schemas.microsoft.com/office/drawing/2014/main" id="{2E22E950-2A54-21FE-6F95-1C350756C91A}"/>
              </a:ext>
            </a:extLst>
          </p:cNvPr>
          <p:cNvPicPr>
            <a:picLocks noChangeAspect="1"/>
          </p:cNvPicPr>
          <p:nvPr/>
        </p:nvPicPr>
        <p:blipFill>
          <a:blip r:embed="rId3"/>
          <a:stretch>
            <a:fillRect/>
          </a:stretch>
        </p:blipFill>
        <p:spPr>
          <a:xfrm>
            <a:off x="6308850" y="0"/>
            <a:ext cx="5883150" cy="2842506"/>
          </a:xfrm>
          <a:prstGeom prst="rect">
            <a:avLst/>
          </a:prstGeom>
        </p:spPr>
      </p:pic>
      <p:pic>
        <p:nvPicPr>
          <p:cNvPr id="9" name="Picture 8">
            <a:extLst>
              <a:ext uri="{FF2B5EF4-FFF2-40B4-BE49-F238E27FC236}">
                <a16:creationId xmlns:a16="http://schemas.microsoft.com/office/drawing/2014/main" id="{E53BC0AD-B9B9-FAEC-0EAC-24569CFCC836}"/>
              </a:ext>
            </a:extLst>
          </p:cNvPr>
          <p:cNvPicPr>
            <a:picLocks noChangeAspect="1"/>
          </p:cNvPicPr>
          <p:nvPr/>
        </p:nvPicPr>
        <p:blipFill>
          <a:blip r:embed="rId4"/>
          <a:stretch>
            <a:fillRect/>
          </a:stretch>
        </p:blipFill>
        <p:spPr>
          <a:xfrm>
            <a:off x="6308850" y="3319878"/>
            <a:ext cx="5502117" cy="2857748"/>
          </a:xfrm>
          <a:prstGeom prst="rect">
            <a:avLst/>
          </a:prstGeom>
        </p:spPr>
      </p:pic>
    </p:spTree>
    <p:extLst>
      <p:ext uri="{BB962C8B-B14F-4D97-AF65-F5344CB8AC3E}">
        <p14:creationId xmlns:p14="http://schemas.microsoft.com/office/powerpoint/2010/main" val="1177742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5094BB-89A9-4C97-E316-F41312A69545}"/>
              </a:ext>
            </a:extLst>
          </p:cNvPr>
          <p:cNvPicPr>
            <a:picLocks noChangeAspect="1"/>
          </p:cNvPicPr>
          <p:nvPr/>
        </p:nvPicPr>
        <p:blipFill>
          <a:blip r:embed="rId2"/>
          <a:stretch>
            <a:fillRect/>
          </a:stretch>
        </p:blipFill>
        <p:spPr>
          <a:xfrm>
            <a:off x="-1" y="0"/>
            <a:ext cx="7594315" cy="6858000"/>
          </a:xfrm>
          <a:prstGeom prst="rect">
            <a:avLst/>
          </a:prstGeom>
        </p:spPr>
      </p:pic>
    </p:spTree>
    <p:extLst>
      <p:ext uri="{BB962C8B-B14F-4D97-AF65-F5344CB8AC3E}">
        <p14:creationId xmlns:p14="http://schemas.microsoft.com/office/powerpoint/2010/main" val="1217895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D5A54F-52B7-0502-BA83-D4FDD4309C87}"/>
              </a:ext>
            </a:extLst>
          </p:cNvPr>
          <p:cNvPicPr>
            <a:picLocks noChangeAspect="1"/>
          </p:cNvPicPr>
          <p:nvPr/>
        </p:nvPicPr>
        <p:blipFill rotWithShape="1">
          <a:blip r:embed="rId2"/>
          <a:srcRect b="27318"/>
          <a:stretch/>
        </p:blipFill>
        <p:spPr>
          <a:xfrm>
            <a:off x="75414" y="405352"/>
            <a:ext cx="5288437" cy="5071621"/>
          </a:xfrm>
          <a:prstGeom prst="rect">
            <a:avLst/>
          </a:prstGeom>
        </p:spPr>
      </p:pic>
      <p:pic>
        <p:nvPicPr>
          <p:cNvPr id="7" name="Picture 6">
            <a:extLst>
              <a:ext uri="{FF2B5EF4-FFF2-40B4-BE49-F238E27FC236}">
                <a16:creationId xmlns:a16="http://schemas.microsoft.com/office/drawing/2014/main" id="{3F193CD1-0AC5-DFA4-05DD-F4DBB5017D7B}"/>
              </a:ext>
            </a:extLst>
          </p:cNvPr>
          <p:cNvPicPr>
            <a:picLocks noChangeAspect="1"/>
          </p:cNvPicPr>
          <p:nvPr/>
        </p:nvPicPr>
        <p:blipFill>
          <a:blip r:embed="rId3"/>
          <a:stretch>
            <a:fillRect/>
          </a:stretch>
        </p:blipFill>
        <p:spPr>
          <a:xfrm>
            <a:off x="5526667" y="402995"/>
            <a:ext cx="6376233" cy="3311166"/>
          </a:xfrm>
          <a:prstGeom prst="rect">
            <a:avLst/>
          </a:prstGeom>
        </p:spPr>
      </p:pic>
    </p:spTree>
    <p:extLst>
      <p:ext uri="{BB962C8B-B14F-4D97-AF65-F5344CB8AC3E}">
        <p14:creationId xmlns:p14="http://schemas.microsoft.com/office/powerpoint/2010/main" val="3890026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CD727B-6CDB-4015-5163-8F299023A917}"/>
              </a:ext>
            </a:extLst>
          </p:cNvPr>
          <p:cNvPicPr>
            <a:picLocks noChangeAspect="1"/>
          </p:cNvPicPr>
          <p:nvPr/>
        </p:nvPicPr>
        <p:blipFill>
          <a:blip r:embed="rId2"/>
          <a:stretch>
            <a:fillRect/>
          </a:stretch>
        </p:blipFill>
        <p:spPr>
          <a:xfrm>
            <a:off x="0" y="0"/>
            <a:ext cx="7521592" cy="5433531"/>
          </a:xfrm>
          <a:prstGeom prst="rect">
            <a:avLst/>
          </a:prstGeom>
        </p:spPr>
      </p:pic>
      <p:pic>
        <p:nvPicPr>
          <p:cNvPr id="7" name="Picture 6">
            <a:extLst>
              <a:ext uri="{FF2B5EF4-FFF2-40B4-BE49-F238E27FC236}">
                <a16:creationId xmlns:a16="http://schemas.microsoft.com/office/drawing/2014/main" id="{DB978368-7607-C9F6-9DE9-57DFF9E7ED2B}"/>
              </a:ext>
            </a:extLst>
          </p:cNvPr>
          <p:cNvPicPr>
            <a:picLocks noChangeAspect="1"/>
          </p:cNvPicPr>
          <p:nvPr/>
        </p:nvPicPr>
        <p:blipFill>
          <a:blip r:embed="rId3"/>
          <a:stretch>
            <a:fillRect/>
          </a:stretch>
        </p:blipFill>
        <p:spPr>
          <a:xfrm>
            <a:off x="4326404" y="3803640"/>
            <a:ext cx="7927196" cy="2747989"/>
          </a:xfrm>
          <a:prstGeom prst="rect">
            <a:avLst/>
          </a:prstGeom>
        </p:spPr>
      </p:pic>
    </p:spTree>
    <p:extLst>
      <p:ext uri="{BB962C8B-B14F-4D97-AF65-F5344CB8AC3E}">
        <p14:creationId xmlns:p14="http://schemas.microsoft.com/office/powerpoint/2010/main" val="403907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B633BE-A7BA-B56F-E6AD-0E86D7422282}"/>
              </a:ext>
            </a:extLst>
          </p:cNvPr>
          <p:cNvPicPr>
            <a:picLocks noChangeAspect="1"/>
          </p:cNvPicPr>
          <p:nvPr/>
        </p:nvPicPr>
        <p:blipFill>
          <a:blip r:embed="rId2"/>
          <a:stretch>
            <a:fillRect/>
          </a:stretch>
        </p:blipFill>
        <p:spPr>
          <a:xfrm>
            <a:off x="0" y="0"/>
            <a:ext cx="7607431" cy="6816322"/>
          </a:xfrm>
          <a:prstGeom prst="rect">
            <a:avLst/>
          </a:prstGeom>
        </p:spPr>
      </p:pic>
    </p:spTree>
    <p:extLst>
      <p:ext uri="{BB962C8B-B14F-4D97-AF65-F5344CB8AC3E}">
        <p14:creationId xmlns:p14="http://schemas.microsoft.com/office/powerpoint/2010/main" val="825324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1D6345-AAEA-F6BA-30E0-77E525FAD5C2}"/>
              </a:ext>
            </a:extLst>
          </p:cNvPr>
          <p:cNvPicPr>
            <a:picLocks noChangeAspect="1"/>
          </p:cNvPicPr>
          <p:nvPr/>
        </p:nvPicPr>
        <p:blipFill>
          <a:blip r:embed="rId2"/>
          <a:stretch>
            <a:fillRect/>
          </a:stretch>
        </p:blipFill>
        <p:spPr>
          <a:xfrm>
            <a:off x="0" y="0"/>
            <a:ext cx="6209632" cy="2592371"/>
          </a:xfrm>
          <a:prstGeom prst="rect">
            <a:avLst/>
          </a:prstGeom>
        </p:spPr>
      </p:pic>
      <p:pic>
        <p:nvPicPr>
          <p:cNvPr id="7" name="Picture 6">
            <a:extLst>
              <a:ext uri="{FF2B5EF4-FFF2-40B4-BE49-F238E27FC236}">
                <a16:creationId xmlns:a16="http://schemas.microsoft.com/office/drawing/2014/main" id="{E7697B40-5697-8EC3-EBCC-4D52E7AEE468}"/>
              </a:ext>
            </a:extLst>
          </p:cNvPr>
          <p:cNvPicPr>
            <a:picLocks noChangeAspect="1"/>
          </p:cNvPicPr>
          <p:nvPr/>
        </p:nvPicPr>
        <p:blipFill>
          <a:blip r:embed="rId3"/>
          <a:stretch>
            <a:fillRect/>
          </a:stretch>
        </p:blipFill>
        <p:spPr>
          <a:xfrm>
            <a:off x="0" y="2730375"/>
            <a:ext cx="6233700" cy="1828958"/>
          </a:xfrm>
          <a:prstGeom prst="rect">
            <a:avLst/>
          </a:prstGeom>
        </p:spPr>
      </p:pic>
      <p:pic>
        <p:nvPicPr>
          <p:cNvPr id="12" name="Picture 11">
            <a:extLst>
              <a:ext uri="{FF2B5EF4-FFF2-40B4-BE49-F238E27FC236}">
                <a16:creationId xmlns:a16="http://schemas.microsoft.com/office/drawing/2014/main" id="{50C3F263-537C-0691-4750-39C3AF46E1BE}"/>
              </a:ext>
            </a:extLst>
          </p:cNvPr>
          <p:cNvPicPr>
            <a:picLocks noChangeAspect="1"/>
          </p:cNvPicPr>
          <p:nvPr/>
        </p:nvPicPr>
        <p:blipFill>
          <a:blip r:embed="rId4"/>
          <a:stretch>
            <a:fillRect/>
          </a:stretch>
        </p:blipFill>
        <p:spPr>
          <a:xfrm>
            <a:off x="6096000" y="0"/>
            <a:ext cx="6096000" cy="5300133"/>
          </a:xfrm>
          <a:prstGeom prst="rect">
            <a:avLst/>
          </a:prstGeom>
        </p:spPr>
      </p:pic>
    </p:spTree>
    <p:extLst>
      <p:ext uri="{BB962C8B-B14F-4D97-AF65-F5344CB8AC3E}">
        <p14:creationId xmlns:p14="http://schemas.microsoft.com/office/powerpoint/2010/main" val="115876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0" y="110879"/>
            <a:ext cx="12192000" cy="680615"/>
          </a:xfrm>
          <a:solidFill>
            <a:schemeClr val="accent1">
              <a:lumMod val="20000"/>
              <a:lumOff val="80000"/>
            </a:schemeClr>
          </a:solidFill>
        </p:spPr>
        <p:txBody>
          <a:bodyPr>
            <a:normAutofit fontScale="90000"/>
          </a:bodyPr>
          <a:lstStyle/>
          <a:p>
            <a:r>
              <a:rPr lang="en-SG" dirty="0">
                <a:latin typeface="Calibri" panose="020F0502020204030204" pitchFamily="34" charset="0"/>
                <a:ea typeface="Calibri" panose="020F0502020204030204" pitchFamily="34" charset="0"/>
                <a:cs typeface="Calibri" panose="020F0502020204030204" pitchFamily="34" charset="0"/>
              </a:rPr>
              <a:t>Outlines Of This Lecture</a:t>
            </a:r>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
        <p:nvSpPr>
          <p:cNvPr id="6" name="TextBox 5">
            <a:extLst>
              <a:ext uri="{FF2B5EF4-FFF2-40B4-BE49-F238E27FC236}">
                <a16:creationId xmlns:a16="http://schemas.microsoft.com/office/drawing/2014/main" id="{1F538C71-4AA5-70EA-EBF3-6BE8FAAEEA98}"/>
              </a:ext>
            </a:extLst>
          </p:cNvPr>
          <p:cNvSpPr txBox="1"/>
          <p:nvPr/>
        </p:nvSpPr>
        <p:spPr>
          <a:xfrm>
            <a:off x="6634900" y="952868"/>
            <a:ext cx="5557100" cy="1754326"/>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SG" dirty="0">
                <a:latin typeface="Aptos" panose="020B0004020202020204" pitchFamily="34" charset="0"/>
              </a:rPr>
              <a:t>Aspect Ratio</a:t>
            </a:r>
          </a:p>
          <a:p>
            <a:pPr marL="342900" indent="-342900">
              <a:buFont typeface="Arial" panose="020B0604020202020204" pitchFamily="34" charset="0"/>
              <a:buChar char="•"/>
            </a:pPr>
            <a:r>
              <a:rPr lang="en-SG" dirty="0">
                <a:latin typeface="Aptos" panose="020B0004020202020204" pitchFamily="34" charset="0"/>
              </a:rPr>
              <a:t>What Do You Mean By Aspect Ration 4:3?</a:t>
            </a:r>
          </a:p>
          <a:p>
            <a:pPr marL="342900" indent="-342900">
              <a:buFont typeface="Arial" panose="020B0604020202020204" pitchFamily="34" charset="0"/>
              <a:buChar char="•"/>
            </a:pPr>
            <a:r>
              <a:rPr lang="en-SG" dirty="0">
                <a:latin typeface="Aptos" panose="020B0004020202020204" pitchFamily="34" charset="0"/>
              </a:rPr>
              <a:t>Common Aspect Ratio</a:t>
            </a:r>
          </a:p>
          <a:p>
            <a:pPr marL="342900" indent="-342900">
              <a:buFont typeface="Arial" panose="020B0604020202020204" pitchFamily="34" charset="0"/>
              <a:buChar char="•"/>
            </a:pPr>
            <a:r>
              <a:rPr lang="en-SG" dirty="0">
                <a:latin typeface="Aptos" panose="020B0004020202020204" pitchFamily="34" charset="0"/>
              </a:rPr>
              <a:t>Advantages Of Aspect Ratio</a:t>
            </a:r>
          </a:p>
          <a:p>
            <a:pPr marL="342900" indent="-342900">
              <a:buFont typeface="Arial" panose="020B0604020202020204" pitchFamily="34" charset="0"/>
              <a:buChar char="•"/>
            </a:pPr>
            <a:r>
              <a:rPr lang="en-SG" dirty="0">
                <a:latin typeface="Aptos" panose="020B0004020202020204" pitchFamily="34" charset="0"/>
              </a:rPr>
              <a:t>Aspect Ratio Maths</a:t>
            </a:r>
          </a:p>
          <a:p>
            <a:pPr marL="342900" indent="-342900">
              <a:buFont typeface="Arial" panose="020B0604020202020204" pitchFamily="34" charset="0"/>
              <a:buChar char="•"/>
            </a:pPr>
            <a:r>
              <a:rPr lang="en-SG" dirty="0">
                <a:latin typeface="Aptos" panose="020B0004020202020204" pitchFamily="34" charset="0"/>
              </a:rPr>
              <a:t>Pixel Density Maths</a:t>
            </a:r>
          </a:p>
        </p:txBody>
      </p:sp>
      <p:sp>
        <p:nvSpPr>
          <p:cNvPr id="8" name="TextBox 7">
            <a:extLst>
              <a:ext uri="{FF2B5EF4-FFF2-40B4-BE49-F238E27FC236}">
                <a16:creationId xmlns:a16="http://schemas.microsoft.com/office/drawing/2014/main" id="{08AEDA6F-73BB-87C2-2254-86AB5DFFEB24}"/>
              </a:ext>
            </a:extLst>
          </p:cNvPr>
          <p:cNvSpPr txBox="1"/>
          <p:nvPr/>
        </p:nvSpPr>
        <p:spPr>
          <a:xfrm>
            <a:off x="77772" y="1033839"/>
            <a:ext cx="6688316" cy="5632311"/>
          </a:xfrm>
          <a:prstGeom prst="rect">
            <a:avLst/>
          </a:prstGeom>
          <a:noFill/>
        </p:spPr>
        <p:txBody>
          <a:bodyPr wrap="square">
            <a:spAutoFit/>
          </a:bodyPr>
          <a:lstStyle/>
          <a:p>
            <a:pPr marL="285750" indent="-285750">
              <a:buFont typeface="Arial" panose="020B0604020202020204" pitchFamily="34" charset="0"/>
              <a:buChar char="•"/>
            </a:pPr>
            <a:r>
              <a:rPr lang="en-SG" dirty="0">
                <a:latin typeface="Aptos" panose="020B0004020202020204" pitchFamily="34" charset="0"/>
              </a:rPr>
              <a:t>Introduction Of Computer Graphics</a:t>
            </a:r>
          </a:p>
          <a:p>
            <a:pPr marL="285750" indent="-285750">
              <a:buFont typeface="Arial" panose="020B0604020202020204" pitchFamily="34" charset="0"/>
              <a:buChar char="•"/>
            </a:pPr>
            <a:r>
              <a:rPr lang="en-SG" dirty="0">
                <a:latin typeface="Aptos" panose="020B0004020202020204" pitchFamily="34" charset="0"/>
              </a:rPr>
              <a:t>Picture, Photo, Image</a:t>
            </a:r>
          </a:p>
          <a:p>
            <a:pPr marL="285750" indent="-285750">
              <a:buFont typeface="Arial" panose="020B0604020202020204" pitchFamily="34" charset="0"/>
              <a:buChar char="•"/>
            </a:pPr>
            <a:r>
              <a:rPr lang="en-SG" dirty="0">
                <a:latin typeface="Aptos" panose="020B0004020202020204" pitchFamily="34" charset="0"/>
              </a:rPr>
              <a:t>Cg Vs Ip</a:t>
            </a:r>
          </a:p>
          <a:p>
            <a:pPr marL="285750" indent="-285750">
              <a:buFont typeface="Arial" panose="020B0604020202020204" pitchFamily="34" charset="0"/>
              <a:buChar char="•"/>
            </a:pPr>
            <a:r>
              <a:rPr lang="en-SG" dirty="0">
                <a:latin typeface="Aptos" panose="020B0004020202020204" pitchFamily="34" charset="0"/>
              </a:rPr>
              <a:t>Application Of Computer Graphics</a:t>
            </a:r>
          </a:p>
          <a:p>
            <a:pPr marL="285750" indent="-285750">
              <a:buFont typeface="Arial" panose="020B0604020202020204" pitchFamily="34" charset="0"/>
              <a:buChar char="•"/>
            </a:pPr>
            <a:r>
              <a:rPr lang="en-SG" dirty="0">
                <a:latin typeface="Aptos" panose="020B0004020202020204" pitchFamily="34" charset="0"/>
              </a:rPr>
              <a:t>Graphics Software </a:t>
            </a:r>
          </a:p>
          <a:p>
            <a:pPr marL="285750" indent="-285750">
              <a:buFont typeface="Arial" panose="020B0604020202020204" pitchFamily="34" charset="0"/>
              <a:buChar char="•"/>
            </a:pPr>
            <a:r>
              <a:rPr lang="en-SG" dirty="0">
                <a:latin typeface="Aptos" panose="020B0004020202020204" pitchFamily="34" charset="0"/>
              </a:rPr>
              <a:t>Types Of Computer Graphics:- Interactive And Passive Graphics</a:t>
            </a:r>
          </a:p>
          <a:p>
            <a:pPr marL="342900" indent="-342900">
              <a:buFont typeface="Arial" panose="020B0604020202020204" pitchFamily="34" charset="0"/>
              <a:buChar char="•"/>
            </a:pPr>
            <a:r>
              <a:rPr lang="en-SG" dirty="0">
                <a:latin typeface="Aptos" panose="020B0004020202020204" pitchFamily="34" charset="0"/>
              </a:rPr>
              <a:t>Introduction To Graphics Systems	</a:t>
            </a:r>
          </a:p>
          <a:p>
            <a:pPr marL="342900" indent="-342900">
              <a:buFont typeface="Arial" panose="020B0604020202020204" pitchFamily="34" charset="0"/>
              <a:buChar char="•"/>
            </a:pPr>
            <a:r>
              <a:rPr lang="en-SG" dirty="0">
                <a:latin typeface="Aptos" panose="020B0004020202020204" pitchFamily="34" charset="0"/>
              </a:rPr>
              <a:t>Cathode Ray Tube(</a:t>
            </a:r>
            <a:r>
              <a:rPr lang="en-SG" dirty="0" err="1">
                <a:latin typeface="Aptos" panose="020B0004020202020204" pitchFamily="34" charset="0"/>
              </a:rPr>
              <a:t>crt</a:t>
            </a:r>
            <a:r>
              <a:rPr lang="en-SG" dirty="0">
                <a:latin typeface="Aptos" panose="020B0004020202020204" pitchFamily="34" charset="0"/>
              </a:rPr>
              <a:t>) Or Refresh CRT</a:t>
            </a:r>
          </a:p>
          <a:p>
            <a:pPr marL="342900" indent="-342900">
              <a:buFont typeface="Arial" panose="020B0604020202020204" pitchFamily="34" charset="0"/>
              <a:buChar char="•"/>
            </a:pPr>
            <a:r>
              <a:rPr lang="en-SG" dirty="0">
                <a:latin typeface="Aptos" panose="020B0004020202020204" pitchFamily="34" charset="0"/>
              </a:rPr>
              <a:t>Operations Of Cathode Ray Tube(</a:t>
            </a:r>
            <a:r>
              <a:rPr lang="en-SG" dirty="0" err="1">
                <a:latin typeface="Aptos" panose="020B0004020202020204" pitchFamily="34" charset="0"/>
              </a:rPr>
              <a:t>crt</a:t>
            </a:r>
            <a:r>
              <a:rPr lang="en-SG" dirty="0">
                <a:latin typeface="Aptos" panose="020B0004020202020204" pitchFamily="34" charset="0"/>
              </a:rPr>
              <a:t>) Or Refresh CRT</a:t>
            </a:r>
          </a:p>
          <a:p>
            <a:pPr marL="342900" indent="-342900">
              <a:buFont typeface="Arial" panose="020B0604020202020204" pitchFamily="34" charset="0"/>
              <a:buChar char="•"/>
            </a:pPr>
            <a:r>
              <a:rPr lang="en-SG" dirty="0">
                <a:latin typeface="Aptos" panose="020B0004020202020204" pitchFamily="34" charset="0"/>
              </a:rPr>
              <a:t>Properties Of Cathode Ray Tube(</a:t>
            </a:r>
            <a:r>
              <a:rPr lang="en-SG" dirty="0" err="1">
                <a:latin typeface="Aptos" panose="020B0004020202020204" pitchFamily="34" charset="0"/>
              </a:rPr>
              <a:t>crt</a:t>
            </a:r>
            <a:r>
              <a:rPr lang="en-SG" dirty="0">
                <a:latin typeface="Aptos" panose="020B0004020202020204" pitchFamily="34" charset="0"/>
              </a:rPr>
              <a:t>) Or Refresh CRT</a:t>
            </a:r>
          </a:p>
          <a:p>
            <a:pPr marL="342900" indent="-342900">
              <a:buFont typeface="Arial" panose="020B0604020202020204" pitchFamily="34" charset="0"/>
              <a:buChar char="•"/>
            </a:pPr>
            <a:r>
              <a:rPr lang="en-SG" dirty="0">
                <a:latin typeface="Aptos" panose="020B0004020202020204" pitchFamily="34" charset="0"/>
              </a:rPr>
              <a:t>Pixel Vs Points</a:t>
            </a:r>
          </a:p>
          <a:p>
            <a:pPr marL="342900" indent="-342900">
              <a:buFont typeface="Arial" panose="020B0604020202020204" pitchFamily="34" charset="0"/>
              <a:buChar char="•"/>
            </a:pPr>
            <a:r>
              <a:rPr lang="en-SG" dirty="0">
                <a:latin typeface="Aptos" panose="020B0004020202020204" pitchFamily="34" charset="0"/>
              </a:rPr>
              <a:t>Pixel Resolution</a:t>
            </a:r>
          </a:p>
          <a:p>
            <a:pPr marL="342900" indent="-342900">
              <a:buFont typeface="Arial" panose="020B0604020202020204" pitchFamily="34" charset="0"/>
              <a:buChar char="•"/>
            </a:pPr>
            <a:r>
              <a:rPr lang="en-SG" dirty="0">
                <a:latin typeface="Aptos" panose="020B0004020202020204" pitchFamily="34" charset="0"/>
              </a:rPr>
              <a:t>Pixel Calculation</a:t>
            </a:r>
          </a:p>
          <a:p>
            <a:pPr marL="342900" indent="-342900">
              <a:buFont typeface="Arial" panose="020B0604020202020204" pitchFamily="34" charset="0"/>
              <a:buChar char="•"/>
            </a:pPr>
            <a:r>
              <a:rPr lang="en-SG" dirty="0" err="1">
                <a:latin typeface="Aptos" panose="020B0004020202020204" pitchFamily="34" charset="0"/>
              </a:rPr>
              <a:t>Bpp</a:t>
            </a:r>
            <a:endParaRPr lang="en-SG" dirty="0">
              <a:latin typeface="Aptos" panose="020B0004020202020204" pitchFamily="34" charset="0"/>
            </a:endParaRPr>
          </a:p>
          <a:p>
            <a:pPr marL="342900" indent="-342900">
              <a:buFont typeface="Arial" panose="020B0604020202020204" pitchFamily="34" charset="0"/>
              <a:buChar char="•"/>
            </a:pPr>
            <a:r>
              <a:rPr lang="en-SG" dirty="0" err="1">
                <a:latin typeface="Aptos" panose="020B0004020202020204" pitchFamily="34" charset="0"/>
              </a:rPr>
              <a:t>Img</a:t>
            </a:r>
            <a:r>
              <a:rPr lang="en-SG" dirty="0">
                <a:latin typeface="Aptos" panose="020B0004020202020204" pitchFamily="34" charset="0"/>
              </a:rPr>
              <a:t> Size</a:t>
            </a:r>
          </a:p>
          <a:p>
            <a:pPr marL="342900" indent="-342900">
              <a:buFont typeface="Arial" panose="020B0604020202020204" pitchFamily="34" charset="0"/>
              <a:buChar char="•"/>
            </a:pPr>
            <a:r>
              <a:rPr lang="en-SG" dirty="0">
                <a:latin typeface="Aptos" panose="020B0004020202020204" pitchFamily="34" charset="0"/>
              </a:rPr>
              <a:t>Megapixels</a:t>
            </a:r>
          </a:p>
          <a:p>
            <a:pPr marL="342900" indent="-342900">
              <a:buFont typeface="Arial" panose="020B0604020202020204" pitchFamily="34" charset="0"/>
              <a:buChar char="•"/>
            </a:pPr>
            <a:r>
              <a:rPr lang="en-SG" dirty="0">
                <a:latin typeface="Aptos" panose="020B0004020202020204" pitchFamily="34" charset="0"/>
              </a:rPr>
              <a:t>Shades</a:t>
            </a:r>
          </a:p>
          <a:p>
            <a:pPr marL="342900" indent="-342900">
              <a:buFont typeface="Arial" panose="020B0604020202020204" pitchFamily="34" charset="0"/>
              <a:buChar char="•"/>
            </a:pPr>
            <a:r>
              <a:rPr lang="en-SG" dirty="0">
                <a:latin typeface="Aptos" panose="020B0004020202020204" pitchFamily="34" charset="0"/>
              </a:rPr>
              <a:t>Maths</a:t>
            </a:r>
          </a:p>
          <a:p>
            <a:endParaRPr lang="en-SG" dirty="0">
              <a:latin typeface="Aptos" panose="020B0004020202020204" pitchFamily="34" charset="0"/>
            </a:endParaRPr>
          </a:p>
        </p:txBody>
      </p:sp>
    </p:spTree>
    <p:extLst>
      <p:ext uri="{BB962C8B-B14F-4D97-AF65-F5344CB8AC3E}">
        <p14:creationId xmlns:p14="http://schemas.microsoft.com/office/powerpoint/2010/main" val="559834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A97F45-0AAB-38CE-DC2C-D3951DB82077}"/>
              </a:ext>
            </a:extLst>
          </p:cNvPr>
          <p:cNvPicPr>
            <a:picLocks noChangeAspect="1"/>
          </p:cNvPicPr>
          <p:nvPr/>
        </p:nvPicPr>
        <p:blipFill>
          <a:blip r:embed="rId2"/>
          <a:stretch>
            <a:fillRect/>
          </a:stretch>
        </p:blipFill>
        <p:spPr>
          <a:xfrm>
            <a:off x="0" y="16497"/>
            <a:ext cx="5357324" cy="5052498"/>
          </a:xfrm>
          <a:prstGeom prst="rect">
            <a:avLst/>
          </a:prstGeom>
        </p:spPr>
      </p:pic>
      <p:pic>
        <p:nvPicPr>
          <p:cNvPr id="7" name="Picture 6">
            <a:extLst>
              <a:ext uri="{FF2B5EF4-FFF2-40B4-BE49-F238E27FC236}">
                <a16:creationId xmlns:a16="http://schemas.microsoft.com/office/drawing/2014/main" id="{105EE026-BD35-FD55-B6B9-35FCC3939D9C}"/>
              </a:ext>
            </a:extLst>
          </p:cNvPr>
          <p:cNvPicPr>
            <a:picLocks noChangeAspect="1"/>
          </p:cNvPicPr>
          <p:nvPr/>
        </p:nvPicPr>
        <p:blipFill>
          <a:blip r:embed="rId3"/>
          <a:stretch>
            <a:fillRect/>
          </a:stretch>
        </p:blipFill>
        <p:spPr>
          <a:xfrm>
            <a:off x="5567662" y="16497"/>
            <a:ext cx="5524979" cy="5159187"/>
          </a:xfrm>
          <a:prstGeom prst="rect">
            <a:avLst/>
          </a:prstGeom>
        </p:spPr>
      </p:pic>
    </p:spTree>
    <p:extLst>
      <p:ext uri="{BB962C8B-B14F-4D97-AF65-F5344CB8AC3E}">
        <p14:creationId xmlns:p14="http://schemas.microsoft.com/office/powerpoint/2010/main" val="856249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652DED-20B6-4919-C58E-2D5DCBB30204}"/>
              </a:ext>
            </a:extLst>
          </p:cNvPr>
          <p:cNvPicPr>
            <a:picLocks noChangeAspect="1"/>
          </p:cNvPicPr>
          <p:nvPr/>
        </p:nvPicPr>
        <p:blipFill>
          <a:blip r:embed="rId2"/>
          <a:stretch>
            <a:fillRect/>
          </a:stretch>
        </p:blipFill>
        <p:spPr>
          <a:xfrm>
            <a:off x="-68948" y="-11784"/>
            <a:ext cx="6099938" cy="3440784"/>
          </a:xfrm>
          <a:prstGeom prst="rect">
            <a:avLst/>
          </a:prstGeom>
        </p:spPr>
      </p:pic>
      <p:pic>
        <p:nvPicPr>
          <p:cNvPr id="7" name="Picture 6">
            <a:extLst>
              <a:ext uri="{FF2B5EF4-FFF2-40B4-BE49-F238E27FC236}">
                <a16:creationId xmlns:a16="http://schemas.microsoft.com/office/drawing/2014/main" id="{48D64B8B-474A-BD6A-5496-02976485BECC}"/>
              </a:ext>
            </a:extLst>
          </p:cNvPr>
          <p:cNvPicPr>
            <a:picLocks noChangeAspect="1"/>
          </p:cNvPicPr>
          <p:nvPr/>
        </p:nvPicPr>
        <p:blipFill>
          <a:blip r:embed="rId3"/>
          <a:stretch>
            <a:fillRect/>
          </a:stretch>
        </p:blipFill>
        <p:spPr>
          <a:xfrm>
            <a:off x="6092063" y="0"/>
            <a:ext cx="6099937" cy="5313110"/>
          </a:xfrm>
          <a:prstGeom prst="rect">
            <a:avLst/>
          </a:prstGeom>
        </p:spPr>
      </p:pic>
    </p:spTree>
    <p:extLst>
      <p:ext uri="{BB962C8B-B14F-4D97-AF65-F5344CB8AC3E}">
        <p14:creationId xmlns:p14="http://schemas.microsoft.com/office/powerpoint/2010/main" val="38555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0" y="110879"/>
            <a:ext cx="12192000" cy="680615"/>
          </a:xfrm>
          <a:solidFill>
            <a:schemeClr val="accent1">
              <a:lumMod val="20000"/>
              <a:lumOff val="80000"/>
            </a:schemeClr>
          </a:solidFill>
        </p:spPr>
        <p:txBody>
          <a:bodyPr>
            <a:normAutofit fontScale="90000"/>
          </a:bodyPr>
          <a:lstStyle/>
          <a:p>
            <a:r>
              <a:rPr lang="en-SG" b="1" i="0" dirty="0">
                <a:solidFill>
                  <a:srgbClr val="610B38"/>
                </a:solidFill>
                <a:effectLst/>
                <a:latin typeface="Aharoni" panose="02010803020104030203" pitchFamily="2" charset="-79"/>
                <a:cs typeface="Aharoni" panose="02010803020104030203" pitchFamily="2" charset="-79"/>
              </a:rPr>
              <a:t>Introduction of Computer Graphics</a:t>
            </a:r>
            <a:endParaRPr lang="en-SG" b="1"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F2950856-DFBD-C8D0-C9A9-DD6A0D933619}"/>
              </a:ext>
            </a:extLst>
          </p:cNvPr>
          <p:cNvSpPr>
            <a:spLocks noGrp="1"/>
          </p:cNvSpPr>
          <p:nvPr>
            <p:ph idx="1"/>
          </p:nvPr>
        </p:nvSpPr>
        <p:spPr>
          <a:xfrm>
            <a:off x="122547" y="1046375"/>
            <a:ext cx="12069453" cy="4935799"/>
          </a:xfrm>
          <a:solidFill>
            <a:schemeClr val="bg1"/>
          </a:solidFill>
        </p:spPr>
        <p:txBody>
          <a:bodyPr>
            <a:normAutofit fontScale="92500" lnSpcReduction="10000"/>
          </a:bodyPr>
          <a:lstStyle/>
          <a:p>
            <a:pPr algn="just"/>
            <a:r>
              <a:rPr lang="en-US" sz="2400" b="1" i="0" u="sng" dirty="0">
                <a:effectLst/>
                <a:latin typeface="Nunito" pitchFamily="2" charset="0"/>
                <a:hlinkClick r:id="rId2"/>
              </a:rPr>
              <a:t>Graphics</a:t>
            </a:r>
            <a:r>
              <a:rPr lang="en-US" sz="2400" b="0" i="0" dirty="0">
                <a:solidFill>
                  <a:srgbClr val="273239"/>
                </a:solidFill>
                <a:effectLst/>
                <a:latin typeface="Nunito" pitchFamily="2" charset="0"/>
              </a:rPr>
              <a:t> are defined as any sketch or a drawing or a special network that pictorially represents some meaningful information. Computer Graphics is used where a set of images needs to be manipulated or the creation of the image in the form of pixels and is drawn on the computer. </a:t>
            </a:r>
          </a:p>
          <a:p>
            <a:pPr algn="just"/>
            <a:r>
              <a:rPr lang="en-US" sz="2400" dirty="0">
                <a:solidFill>
                  <a:srgbClr val="273239"/>
                </a:solidFill>
                <a:latin typeface="Nunito" pitchFamily="2" charset="0"/>
              </a:rPr>
              <a:t>To plot some points on a computer screen to make an image</a:t>
            </a:r>
          </a:p>
          <a:p>
            <a:pPr algn="just"/>
            <a:r>
              <a:rPr lang="en-US" sz="2400" dirty="0">
                <a:solidFill>
                  <a:srgbClr val="273239"/>
                </a:solidFill>
                <a:latin typeface="Nunito" pitchFamily="2" charset="0"/>
              </a:rPr>
              <a:t>Computer graphics involves technology to accept, process, transform and present information in a visual form that also concerns with producing images using a computer</a:t>
            </a:r>
          </a:p>
          <a:p>
            <a:pPr algn="just"/>
            <a:r>
              <a:rPr lang="en-US" sz="2400" dirty="0">
                <a:solidFill>
                  <a:srgbClr val="273239"/>
                </a:solidFill>
                <a:latin typeface="Nunito" pitchFamily="2" charset="0"/>
              </a:rPr>
              <a:t>The study of creating, manipulating, and using visual images in the computer</a:t>
            </a:r>
          </a:p>
          <a:p>
            <a:pPr algn="just"/>
            <a:r>
              <a:rPr lang="en-US" sz="2400" dirty="0">
                <a:solidFill>
                  <a:srgbClr val="273239"/>
                </a:solidFill>
                <a:latin typeface="Nunito" pitchFamily="2" charset="0"/>
              </a:rPr>
              <a:t>An art of drawing pictures, lines, charts etc. on computer screen by using programming is known as computer graphics. The activities involved in computer graphics are computations, creation and manipulation of data. The images are generated and manipulated by a rendering tool known as computer graphics.</a:t>
            </a:r>
          </a:p>
          <a:p>
            <a:pPr algn="just"/>
            <a:r>
              <a:rPr lang="en-US" sz="2400" dirty="0">
                <a:solidFill>
                  <a:srgbClr val="273239"/>
                </a:solidFill>
                <a:latin typeface="Nunito" pitchFamily="2" charset="0"/>
              </a:rPr>
              <a:t>In computer graphics objects are presented as a collection of discrete pixel elements.</a:t>
            </a:r>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Tree>
    <p:extLst>
      <p:ext uri="{BB962C8B-B14F-4D97-AF65-F5344CB8AC3E}">
        <p14:creationId xmlns:p14="http://schemas.microsoft.com/office/powerpoint/2010/main" val="841675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
        <p:nvSpPr>
          <p:cNvPr id="6" name="TextBox 5">
            <a:extLst>
              <a:ext uri="{FF2B5EF4-FFF2-40B4-BE49-F238E27FC236}">
                <a16:creationId xmlns:a16="http://schemas.microsoft.com/office/drawing/2014/main" id="{29F665E5-893F-6B20-52FE-8E5B0625C907}"/>
              </a:ext>
            </a:extLst>
          </p:cNvPr>
          <p:cNvSpPr txBox="1"/>
          <p:nvPr/>
        </p:nvSpPr>
        <p:spPr>
          <a:xfrm>
            <a:off x="303676" y="115945"/>
            <a:ext cx="11107882" cy="1200329"/>
          </a:xfrm>
          <a:prstGeom prst="rect">
            <a:avLst/>
          </a:prstGeom>
          <a:noFill/>
        </p:spPr>
        <p:txBody>
          <a:bodyPr wrap="square">
            <a:spAutoFit/>
          </a:bodyPr>
          <a:lstStyle/>
          <a:p>
            <a:pPr algn="l" fontAlgn="base"/>
            <a:r>
              <a:rPr lang="en-US" b="1" i="0" dirty="0">
                <a:solidFill>
                  <a:srgbClr val="273239"/>
                </a:solidFill>
                <a:effectLst/>
                <a:highlight>
                  <a:srgbClr val="FFFFFF"/>
                </a:highlight>
                <a:latin typeface="Nunito" pitchFamily="2" charset="0"/>
              </a:rPr>
              <a:t>Computer Graphics refers to several things:</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The manipulation and the representation of the image or the data in a graphical manner.</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Various technology is required for the creation and manipulation.</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Digital synthesis and its manipulation.</a:t>
            </a:r>
          </a:p>
        </p:txBody>
      </p:sp>
      <p:pic>
        <p:nvPicPr>
          <p:cNvPr id="5128" name="Picture 8" descr="Computer Laboratory – Course pages 2013–14: Computer Graphics and Image  Processing – Programming Environment">
            <a:extLst>
              <a:ext uri="{FF2B5EF4-FFF2-40B4-BE49-F238E27FC236}">
                <a16:creationId xmlns:a16="http://schemas.microsoft.com/office/drawing/2014/main" id="{04F20173-4A3E-A9CD-D8B6-0C728E881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0766" y="885982"/>
            <a:ext cx="4441848" cy="24820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473EDDF-A148-8042-B956-F3E9B3CB0BC7}"/>
              </a:ext>
            </a:extLst>
          </p:cNvPr>
          <p:cNvPicPr>
            <a:picLocks noChangeAspect="1"/>
          </p:cNvPicPr>
          <p:nvPr/>
        </p:nvPicPr>
        <p:blipFill>
          <a:blip r:embed="rId3"/>
          <a:stretch>
            <a:fillRect/>
          </a:stretch>
        </p:blipFill>
        <p:spPr>
          <a:xfrm>
            <a:off x="303676" y="1316274"/>
            <a:ext cx="5934075" cy="1704975"/>
          </a:xfrm>
          <a:prstGeom prst="rect">
            <a:avLst/>
          </a:prstGeom>
        </p:spPr>
      </p:pic>
      <p:sp>
        <p:nvSpPr>
          <p:cNvPr id="3" name="Content Placeholder 2">
            <a:extLst>
              <a:ext uri="{FF2B5EF4-FFF2-40B4-BE49-F238E27FC236}">
                <a16:creationId xmlns:a16="http://schemas.microsoft.com/office/drawing/2014/main" id="{EAE45C8A-00D8-D225-4A0A-79D19B0AF0CC}"/>
              </a:ext>
            </a:extLst>
          </p:cNvPr>
          <p:cNvSpPr>
            <a:spLocks noGrp="1"/>
          </p:cNvSpPr>
          <p:nvPr>
            <p:ph idx="1"/>
          </p:nvPr>
        </p:nvSpPr>
        <p:spPr>
          <a:xfrm>
            <a:off x="424904" y="3389846"/>
            <a:ext cx="11767096" cy="3026438"/>
          </a:xfrm>
          <a:solidFill>
            <a:schemeClr val="accent1">
              <a:lumMod val="20000"/>
              <a:lumOff val="80000"/>
            </a:schemeClr>
          </a:solidFill>
        </p:spPr>
        <p:txBody>
          <a:bodyPr/>
          <a:lstStyle/>
          <a:p>
            <a:pPr algn="l"/>
            <a:r>
              <a:rPr lang="en-US" b="1" dirty="0">
                <a:solidFill>
                  <a:srgbClr val="242424"/>
                </a:solidFill>
                <a:effectLst/>
                <a:latin typeface="sohne"/>
              </a:rPr>
              <a:t>What is a Picture?</a:t>
            </a:r>
          </a:p>
          <a:p>
            <a:pPr algn="l"/>
            <a:r>
              <a:rPr lang="en-US" b="1" dirty="0">
                <a:solidFill>
                  <a:srgbClr val="242424"/>
                </a:solidFill>
                <a:effectLst/>
                <a:latin typeface="source-serif-pro"/>
              </a:rPr>
              <a:t>Picture</a:t>
            </a:r>
            <a:r>
              <a:rPr lang="en-US" b="0" dirty="0">
                <a:solidFill>
                  <a:srgbClr val="242424"/>
                </a:solidFill>
                <a:effectLst/>
                <a:latin typeface="source-serif-pro"/>
              </a:rPr>
              <a:t> — A drawing, painting, or artwork created on a computer.</a:t>
            </a:r>
          </a:p>
          <a:p>
            <a:pPr algn="l"/>
            <a:r>
              <a:rPr lang="en-US" b="1" dirty="0">
                <a:solidFill>
                  <a:srgbClr val="242424"/>
                </a:solidFill>
                <a:effectLst/>
                <a:latin typeface="sohne"/>
              </a:rPr>
              <a:t>What is a Photo?</a:t>
            </a:r>
          </a:p>
          <a:p>
            <a:pPr algn="l"/>
            <a:r>
              <a:rPr lang="en-US" b="1" dirty="0">
                <a:solidFill>
                  <a:srgbClr val="242424"/>
                </a:solidFill>
                <a:effectLst/>
                <a:latin typeface="source-serif-pro"/>
              </a:rPr>
              <a:t>Photo or photograph</a:t>
            </a:r>
            <a:r>
              <a:rPr lang="en-US" b="0" dirty="0">
                <a:solidFill>
                  <a:srgbClr val="242424"/>
                </a:solidFill>
                <a:effectLst/>
                <a:latin typeface="source-serif-pro"/>
              </a:rPr>
              <a:t> — Anything taken by a camera, digital camera, or photocopier.</a:t>
            </a:r>
          </a:p>
          <a:p>
            <a:pPr algn="l"/>
            <a:r>
              <a:rPr lang="en-US" b="1" dirty="0">
                <a:solidFill>
                  <a:srgbClr val="242424"/>
                </a:solidFill>
                <a:effectLst/>
                <a:latin typeface="sohne"/>
              </a:rPr>
              <a:t>What is an Image?</a:t>
            </a:r>
          </a:p>
          <a:p>
            <a:pPr algn="l"/>
            <a:r>
              <a:rPr lang="en-US" b="1" dirty="0">
                <a:solidFill>
                  <a:srgbClr val="242424"/>
                </a:solidFill>
                <a:effectLst/>
                <a:latin typeface="source-serif-pro"/>
              </a:rPr>
              <a:t>Image</a:t>
            </a:r>
            <a:r>
              <a:rPr lang="en-US" b="0" dirty="0">
                <a:solidFill>
                  <a:srgbClr val="242424"/>
                </a:solidFill>
                <a:effectLst/>
                <a:latin typeface="source-serif-pro"/>
              </a:rPr>
              <a:t> — Any visual object modified or altered by a computer or an imaginary object created using a computer. A picture that is store in some electronic form. </a:t>
            </a:r>
            <a:r>
              <a:rPr lang="en-US" b="0" dirty="0" err="1">
                <a:solidFill>
                  <a:srgbClr val="242424"/>
                </a:solidFill>
                <a:effectLst/>
                <a:latin typeface="source-serif-pro"/>
              </a:rPr>
              <a:t>Eg</a:t>
            </a:r>
            <a:r>
              <a:rPr lang="en-US" b="0" dirty="0">
                <a:solidFill>
                  <a:srgbClr val="242424"/>
                </a:solidFill>
                <a:effectLst/>
                <a:latin typeface="source-serif-pro"/>
              </a:rPr>
              <a:t> any picture file in your computer.</a:t>
            </a:r>
          </a:p>
          <a:p>
            <a:endParaRPr lang="en-SG" dirty="0"/>
          </a:p>
        </p:txBody>
      </p:sp>
    </p:spTree>
    <p:extLst>
      <p:ext uri="{BB962C8B-B14F-4D97-AF65-F5344CB8AC3E}">
        <p14:creationId xmlns:p14="http://schemas.microsoft.com/office/powerpoint/2010/main" val="609153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B03E-6A90-D957-5266-FB6EA90E5883}"/>
              </a:ext>
            </a:extLst>
          </p:cNvPr>
          <p:cNvSpPr>
            <a:spLocks noGrp="1"/>
          </p:cNvSpPr>
          <p:nvPr>
            <p:ph type="title"/>
          </p:nvPr>
        </p:nvSpPr>
        <p:spPr>
          <a:xfrm>
            <a:off x="1" y="171797"/>
            <a:ext cx="12192000" cy="638908"/>
          </a:xfrm>
          <a:solidFill>
            <a:schemeClr val="accent1">
              <a:lumMod val="20000"/>
              <a:lumOff val="80000"/>
            </a:schemeClr>
          </a:solidFill>
        </p:spPr>
        <p:txBody>
          <a:bodyPr>
            <a:normAutofit fontScale="90000"/>
          </a:bodyPr>
          <a:lstStyle/>
          <a:p>
            <a:r>
              <a:rPr lang="en-SG" dirty="0"/>
              <a:t>  Computer graphics vs Image Processing</a:t>
            </a:r>
          </a:p>
        </p:txBody>
      </p:sp>
      <p:sp>
        <p:nvSpPr>
          <p:cNvPr id="3" name="Content Placeholder 2">
            <a:extLst>
              <a:ext uri="{FF2B5EF4-FFF2-40B4-BE49-F238E27FC236}">
                <a16:creationId xmlns:a16="http://schemas.microsoft.com/office/drawing/2014/main" id="{EDB811A0-681E-ECA9-7258-07C5464D1701}"/>
              </a:ext>
            </a:extLst>
          </p:cNvPr>
          <p:cNvSpPr>
            <a:spLocks noGrp="1"/>
          </p:cNvSpPr>
          <p:nvPr>
            <p:ph idx="1"/>
          </p:nvPr>
        </p:nvSpPr>
        <p:spPr>
          <a:xfrm>
            <a:off x="192250" y="1046376"/>
            <a:ext cx="11082208" cy="5303444"/>
          </a:xfrm>
        </p:spPr>
        <p:txBody>
          <a:bodyPr>
            <a:normAutofit/>
          </a:bodyPr>
          <a:lstStyle/>
          <a:p>
            <a:pPr marL="0" indent="0">
              <a:buNone/>
            </a:pPr>
            <a:r>
              <a:rPr lang="en-SG" sz="2400" b="1" dirty="0"/>
              <a:t> 1. CG: </a:t>
            </a:r>
            <a:r>
              <a:rPr lang="en-SG" sz="2400" dirty="0"/>
              <a:t>generation of picture using computer</a:t>
            </a:r>
          </a:p>
          <a:p>
            <a:pPr marL="0" indent="0">
              <a:buNone/>
            </a:pPr>
            <a:r>
              <a:rPr lang="en-SG" sz="2400" b="1" dirty="0"/>
              <a:t> IP: </a:t>
            </a:r>
            <a:r>
              <a:rPr lang="en-SG" sz="2400" dirty="0"/>
              <a:t>technique to modify or interpret existing pictures</a:t>
            </a:r>
          </a:p>
          <a:p>
            <a:pPr marL="0" indent="0">
              <a:buNone/>
            </a:pPr>
            <a:endParaRPr lang="en-SG" sz="2400" dirty="0"/>
          </a:p>
          <a:p>
            <a:pPr marL="0" indent="0">
              <a:buNone/>
            </a:pPr>
            <a:r>
              <a:rPr lang="en-SG" sz="2400" b="1" dirty="0"/>
              <a:t> 2. CG: </a:t>
            </a:r>
            <a:r>
              <a:rPr lang="en-SG" sz="2400" dirty="0"/>
              <a:t>synthesizes pictures from mathematical or geometrical models</a:t>
            </a:r>
          </a:p>
          <a:p>
            <a:pPr marL="0" indent="0">
              <a:buNone/>
            </a:pPr>
            <a:r>
              <a:rPr lang="en-SG" sz="2400" b="1" dirty="0"/>
              <a:t> IP: </a:t>
            </a:r>
            <a:r>
              <a:rPr lang="en-SG" sz="2400" dirty="0"/>
              <a:t>analyze pictures to derive description of objects appeared in the picture</a:t>
            </a:r>
          </a:p>
          <a:p>
            <a:pPr marL="0" indent="0">
              <a:buNone/>
            </a:pPr>
            <a:endParaRPr lang="en-SG" sz="2400" dirty="0"/>
          </a:p>
          <a:p>
            <a:pPr marL="0" indent="0">
              <a:buNone/>
            </a:pPr>
            <a:r>
              <a:rPr lang="en-SG" sz="2400" b="1" dirty="0"/>
              <a:t> 3. CG: </a:t>
            </a:r>
            <a:r>
              <a:rPr lang="en-SG" sz="2400" dirty="0"/>
              <a:t>creation, storage, manipulation of images of objects</a:t>
            </a:r>
          </a:p>
          <a:p>
            <a:pPr marL="0" indent="0">
              <a:buNone/>
            </a:pPr>
            <a:r>
              <a:rPr lang="en-SG" sz="2400" b="1" dirty="0"/>
              <a:t> IP: </a:t>
            </a:r>
            <a:r>
              <a:rPr lang="en-SG" sz="2400" dirty="0"/>
              <a:t>handles image manipulation or interaction.</a:t>
            </a:r>
          </a:p>
        </p:txBody>
      </p:sp>
    </p:spTree>
    <p:extLst>
      <p:ext uri="{BB962C8B-B14F-4D97-AF65-F5344CB8AC3E}">
        <p14:creationId xmlns:p14="http://schemas.microsoft.com/office/powerpoint/2010/main" val="3554447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0" y="110879"/>
            <a:ext cx="12192000" cy="473583"/>
          </a:xfrm>
          <a:solidFill>
            <a:schemeClr val="accent1">
              <a:lumMod val="20000"/>
              <a:lumOff val="80000"/>
            </a:schemeClr>
          </a:solidFill>
        </p:spPr>
        <p:txBody>
          <a:bodyPr>
            <a:normAutofit fontScale="90000"/>
          </a:bodyPr>
          <a:lstStyle/>
          <a:p>
            <a:r>
              <a:rPr lang="en-SG" sz="3200" b="0" i="0" dirty="0">
                <a:solidFill>
                  <a:srgbClr val="000000"/>
                </a:solidFill>
                <a:effectLst/>
                <a:latin typeface="var(--ff-lato)"/>
              </a:rPr>
              <a:t>Application of Computer Graphics</a:t>
            </a:r>
            <a:endParaRPr lang="en-SG" sz="3200" dirty="0"/>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
        <p:nvSpPr>
          <p:cNvPr id="7" name="TextBox 6">
            <a:extLst>
              <a:ext uri="{FF2B5EF4-FFF2-40B4-BE49-F238E27FC236}">
                <a16:creationId xmlns:a16="http://schemas.microsoft.com/office/drawing/2014/main" id="{9E1BEEBA-A0DA-D870-A712-68094AB37018}"/>
              </a:ext>
            </a:extLst>
          </p:cNvPr>
          <p:cNvSpPr txBox="1"/>
          <p:nvPr/>
        </p:nvSpPr>
        <p:spPr>
          <a:xfrm>
            <a:off x="316512" y="745478"/>
            <a:ext cx="11771792" cy="5632311"/>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Computer graphics user interfaces GUIs</a:t>
            </a:r>
          </a:p>
          <a:p>
            <a:pPr marL="285750" indent="-285750">
              <a:buFont typeface="Arial" panose="020B0604020202020204" pitchFamily="34" charset="0"/>
              <a:buChar char="•"/>
            </a:pPr>
            <a:r>
              <a:rPr lang="en-SG" dirty="0">
                <a:latin typeface="Calibri" panose="020F0502020204030204" pitchFamily="34" charset="0"/>
                <a:ea typeface="Calibri" panose="020F0502020204030204" pitchFamily="34" charset="0"/>
                <a:cs typeface="Calibri" panose="020F0502020204030204" pitchFamily="34" charset="0"/>
              </a:rPr>
              <a:t> − A graphic, mouse-oriented paradigm which allows the user to interact with a computer.</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Business presentation graphics − </a:t>
            </a:r>
            <a:r>
              <a:rPr lang="en-SG" dirty="0">
                <a:latin typeface="Calibri" panose="020F0502020204030204" pitchFamily="34" charset="0"/>
                <a:ea typeface="Calibri" panose="020F0502020204030204" pitchFamily="34" charset="0"/>
                <a:cs typeface="Calibri" panose="020F0502020204030204" pitchFamily="34" charset="0"/>
              </a:rPr>
              <a:t>"A picture is worth a thousand words".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Cartography − </a:t>
            </a:r>
            <a:r>
              <a:rPr lang="en-SG" dirty="0">
                <a:latin typeface="Calibri" panose="020F0502020204030204" pitchFamily="34" charset="0"/>
                <a:ea typeface="Calibri" panose="020F0502020204030204" pitchFamily="34" charset="0"/>
                <a:cs typeface="Calibri" panose="020F0502020204030204" pitchFamily="34" charset="0"/>
              </a:rPr>
              <a:t>Drawing maps.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Weather Maps − </a:t>
            </a:r>
            <a:r>
              <a:rPr lang="en-SG" dirty="0">
                <a:latin typeface="Calibri" panose="020F0502020204030204" pitchFamily="34" charset="0"/>
                <a:ea typeface="Calibri" panose="020F0502020204030204" pitchFamily="34" charset="0"/>
                <a:cs typeface="Calibri" panose="020F0502020204030204" pitchFamily="34" charset="0"/>
              </a:rPr>
              <a:t>Real-time mapping, symbolic representations.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Satellite Imaging </a:t>
            </a:r>
            <a:r>
              <a:rPr lang="en-SG" dirty="0">
                <a:latin typeface="Calibri" panose="020F0502020204030204" pitchFamily="34" charset="0"/>
                <a:ea typeface="Calibri" panose="020F0502020204030204" pitchFamily="34" charset="0"/>
                <a:cs typeface="Calibri" panose="020F0502020204030204" pitchFamily="34" charset="0"/>
              </a:rPr>
              <a:t>− Geodesic images.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Photo Enhancement </a:t>
            </a:r>
            <a:r>
              <a:rPr lang="en-SG" dirty="0">
                <a:latin typeface="Calibri" panose="020F0502020204030204" pitchFamily="34" charset="0"/>
                <a:ea typeface="Calibri" panose="020F0502020204030204" pitchFamily="34" charset="0"/>
                <a:cs typeface="Calibri" panose="020F0502020204030204" pitchFamily="34" charset="0"/>
              </a:rPr>
              <a:t>− Sharpening blurred photos.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Medical imaging − </a:t>
            </a:r>
            <a:r>
              <a:rPr lang="en-SG" dirty="0">
                <a:latin typeface="Calibri" panose="020F0502020204030204" pitchFamily="34" charset="0"/>
                <a:ea typeface="Calibri" panose="020F0502020204030204" pitchFamily="34" charset="0"/>
                <a:cs typeface="Calibri" panose="020F0502020204030204" pitchFamily="34" charset="0"/>
              </a:rPr>
              <a:t>MRIs, CAT scans, etc. - Non-invasive internal examination.</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Engineering drawings − </a:t>
            </a:r>
            <a:r>
              <a:rPr lang="en-SG" dirty="0">
                <a:latin typeface="Calibri" panose="020F0502020204030204" pitchFamily="34" charset="0"/>
                <a:ea typeface="Calibri" panose="020F0502020204030204" pitchFamily="34" charset="0"/>
                <a:cs typeface="Calibri" panose="020F0502020204030204" pitchFamily="34" charset="0"/>
              </a:rPr>
              <a:t>mechanical, electrical, civil, etc. - Replacing the blueprints of the past.</a:t>
            </a:r>
          </a:p>
          <a:p>
            <a:pPr marL="285750" indent="-285750">
              <a:buFont typeface="Arial" panose="020B0604020202020204" pitchFamily="34" charset="0"/>
              <a:buChar char="•"/>
            </a:pPr>
            <a:r>
              <a:rPr lang="en-US" b="1" i="0" dirty="0">
                <a:effectLst/>
                <a:latin typeface="Calibri" panose="020F0502020204030204" pitchFamily="34" charset="0"/>
                <a:ea typeface="Calibri" panose="020F0502020204030204" pitchFamily="34" charset="0"/>
                <a:cs typeface="Calibri" panose="020F0502020204030204" pitchFamily="34" charset="0"/>
              </a:rPr>
              <a:t>Educational Software:</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Computer Graphics is used in the development of educational software for making computer-aided instruction.</a:t>
            </a:r>
          </a:p>
          <a:p>
            <a:pPr marL="285750" indent="-285750">
              <a:buFont typeface="Arial" panose="020B0604020202020204" pitchFamily="34" charset="0"/>
              <a:buChar char="•"/>
            </a:pPr>
            <a:r>
              <a:rPr lang="en-SG" dirty="0">
                <a:latin typeface="Calibri" panose="020F0502020204030204" pitchFamily="34" charset="0"/>
                <a:ea typeface="Calibri" panose="020F0502020204030204" pitchFamily="34" charset="0"/>
                <a:cs typeface="Calibri" panose="020F0502020204030204" pitchFamily="34" charset="0"/>
              </a:rPr>
              <a:t>Entertainment − Movies and games.</a:t>
            </a:r>
            <a:endPar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i="0" dirty="0">
                <a:effectLst/>
                <a:latin typeface="Calibri" panose="020F0502020204030204" pitchFamily="34" charset="0"/>
                <a:ea typeface="Calibri" panose="020F0502020204030204" pitchFamily="34" charset="0"/>
                <a:cs typeface="Calibri" panose="020F0502020204030204" pitchFamily="34" charset="0"/>
              </a:rPr>
              <a:t>Printing Technology:</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Computer Graphics is used for printing technology and textile design.</a:t>
            </a:r>
          </a:p>
          <a:p>
            <a:pPr marL="285750" indent="-285750">
              <a:buFont typeface="Arial" panose="020B0604020202020204" pitchFamily="34" charset="0"/>
              <a:buChar char="•"/>
            </a:pPr>
            <a:r>
              <a:rPr lang="en-US"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Visualization:</a:t>
            </a:r>
            <a:r>
              <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It is used for visualization of scientists, engineers, medical personnel, business analysts for the study of a large amount of information.</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Typography − </a:t>
            </a:r>
            <a:r>
              <a:rPr lang="en-SG" dirty="0">
                <a:latin typeface="Calibri" panose="020F0502020204030204" pitchFamily="34" charset="0"/>
                <a:ea typeface="Calibri" panose="020F0502020204030204" pitchFamily="34" charset="0"/>
                <a:cs typeface="Calibri" panose="020F0502020204030204" pitchFamily="34" charset="0"/>
              </a:rPr>
              <a:t>The use of character images in publishing - replacing the hard type of the past.</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Architecture − </a:t>
            </a:r>
            <a:r>
              <a:rPr lang="en-SG" dirty="0">
                <a:latin typeface="Calibri" panose="020F0502020204030204" pitchFamily="34" charset="0"/>
                <a:ea typeface="Calibri" panose="020F0502020204030204" pitchFamily="34" charset="0"/>
                <a:cs typeface="Calibri" panose="020F0502020204030204" pitchFamily="34" charset="0"/>
              </a:rPr>
              <a:t>Construction plans, exterior sketches - replacing the blueprints and hand drawings of the past.</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Art − </a:t>
            </a:r>
            <a:r>
              <a:rPr lang="en-SG" dirty="0">
                <a:latin typeface="Calibri" panose="020F0502020204030204" pitchFamily="34" charset="0"/>
                <a:ea typeface="Calibri" panose="020F0502020204030204" pitchFamily="34" charset="0"/>
                <a:cs typeface="Calibri" panose="020F0502020204030204" pitchFamily="34" charset="0"/>
              </a:rPr>
              <a:t>Computers provide a new medium for artists.</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Training − </a:t>
            </a:r>
            <a:r>
              <a:rPr lang="en-SG" dirty="0">
                <a:latin typeface="Calibri" panose="020F0502020204030204" pitchFamily="34" charset="0"/>
                <a:ea typeface="Calibri" panose="020F0502020204030204" pitchFamily="34" charset="0"/>
                <a:cs typeface="Calibri" panose="020F0502020204030204" pitchFamily="34" charset="0"/>
              </a:rPr>
              <a:t>Flight simulators, computer aided instruction, etc.</a:t>
            </a:r>
          </a:p>
          <a:p>
            <a:pPr marL="285750" indent="-285750">
              <a:buFont typeface="Arial" panose="020B0604020202020204" pitchFamily="34" charset="0"/>
              <a:buChar char="•"/>
            </a:pPr>
            <a:r>
              <a:rPr lang="en-SG" b="1" dirty="0">
                <a:latin typeface="Calibri" panose="020F0502020204030204" pitchFamily="34" charset="0"/>
                <a:ea typeface="Calibri" panose="020F0502020204030204" pitchFamily="34" charset="0"/>
                <a:cs typeface="Calibri" panose="020F0502020204030204" pitchFamily="34" charset="0"/>
              </a:rPr>
              <a:t>Simulation and modeling − </a:t>
            </a:r>
            <a:r>
              <a:rPr lang="en-SG" dirty="0">
                <a:latin typeface="Calibri" panose="020F0502020204030204" pitchFamily="34" charset="0"/>
                <a:ea typeface="Calibri" panose="020F0502020204030204" pitchFamily="34" charset="0"/>
                <a:cs typeface="Calibri" panose="020F0502020204030204" pitchFamily="34" charset="0"/>
              </a:rPr>
              <a:t>Replacing physical modeling and enactments</a:t>
            </a:r>
          </a:p>
        </p:txBody>
      </p:sp>
    </p:spTree>
    <p:extLst>
      <p:ext uri="{BB962C8B-B14F-4D97-AF65-F5344CB8AC3E}">
        <p14:creationId xmlns:p14="http://schemas.microsoft.com/office/powerpoint/2010/main" val="2576609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pic>
        <p:nvPicPr>
          <p:cNvPr id="6" name="Picture 5">
            <a:extLst>
              <a:ext uri="{FF2B5EF4-FFF2-40B4-BE49-F238E27FC236}">
                <a16:creationId xmlns:a16="http://schemas.microsoft.com/office/drawing/2014/main" id="{09A0E1E7-4645-1286-073A-D9C22E839CA7}"/>
              </a:ext>
            </a:extLst>
          </p:cNvPr>
          <p:cNvPicPr>
            <a:picLocks noChangeAspect="1"/>
          </p:cNvPicPr>
          <p:nvPr/>
        </p:nvPicPr>
        <p:blipFill>
          <a:blip r:embed="rId2"/>
          <a:stretch>
            <a:fillRect/>
          </a:stretch>
        </p:blipFill>
        <p:spPr>
          <a:xfrm>
            <a:off x="157128" y="1221841"/>
            <a:ext cx="11877743" cy="3234680"/>
          </a:xfrm>
          <a:prstGeom prst="rect">
            <a:avLst/>
          </a:prstGeom>
        </p:spPr>
      </p:pic>
    </p:spTree>
    <p:extLst>
      <p:ext uri="{BB962C8B-B14F-4D97-AF65-F5344CB8AC3E}">
        <p14:creationId xmlns:p14="http://schemas.microsoft.com/office/powerpoint/2010/main" val="1470358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E69-B812-FD84-A910-EA748599B67A}"/>
              </a:ext>
            </a:extLst>
          </p:cNvPr>
          <p:cNvSpPr>
            <a:spLocks noGrp="1"/>
          </p:cNvSpPr>
          <p:nvPr>
            <p:ph type="title"/>
          </p:nvPr>
        </p:nvSpPr>
        <p:spPr>
          <a:xfrm>
            <a:off x="0" y="124590"/>
            <a:ext cx="12192000" cy="553273"/>
          </a:xfrm>
          <a:solidFill>
            <a:schemeClr val="accent2">
              <a:lumMod val="20000"/>
              <a:lumOff val="80000"/>
            </a:schemeClr>
          </a:solidFill>
        </p:spPr>
        <p:txBody>
          <a:bodyPr>
            <a:normAutofit/>
          </a:bodyPr>
          <a:lstStyle/>
          <a:p>
            <a:r>
              <a:rPr lang="en-SG" sz="3200" b="0" i="0" dirty="0">
                <a:solidFill>
                  <a:srgbClr val="610B38"/>
                </a:solidFill>
                <a:effectLst/>
                <a:latin typeface="erdana"/>
              </a:rPr>
              <a:t>   types of graphics: Interactive and Passive Graphics</a:t>
            </a:r>
            <a:endParaRPr lang="en-SG" sz="3200" dirty="0"/>
          </a:p>
        </p:txBody>
      </p:sp>
      <p:sp>
        <p:nvSpPr>
          <p:cNvPr id="3" name="Content Placeholder 2">
            <a:extLst>
              <a:ext uri="{FF2B5EF4-FFF2-40B4-BE49-F238E27FC236}">
                <a16:creationId xmlns:a16="http://schemas.microsoft.com/office/drawing/2014/main" id="{F2950856-DFBD-C8D0-C9A9-DD6A0D933619}"/>
              </a:ext>
            </a:extLst>
          </p:cNvPr>
          <p:cNvSpPr>
            <a:spLocks noGrp="1"/>
          </p:cNvSpPr>
          <p:nvPr>
            <p:ph idx="1"/>
          </p:nvPr>
        </p:nvSpPr>
        <p:spPr>
          <a:xfrm>
            <a:off x="0" y="1160606"/>
            <a:ext cx="11293311" cy="2527249"/>
          </a:xfrm>
          <a:solidFill>
            <a:schemeClr val="bg1"/>
          </a:solidFill>
        </p:spPr>
        <p:txBody>
          <a:bodyPr>
            <a:normAutofit/>
          </a:bodyPr>
          <a:lstStyle/>
          <a:p>
            <a:pPr algn="just"/>
            <a:r>
              <a:rPr lang="en-US" sz="2800" b="1" i="0" dirty="0">
                <a:solidFill>
                  <a:srgbClr val="610B38"/>
                </a:solidFill>
                <a:effectLst/>
                <a:latin typeface="erdana"/>
              </a:rPr>
              <a:t>(a)</a:t>
            </a:r>
            <a:r>
              <a:rPr lang="en-US" sz="2800" b="1" dirty="0">
                <a:solidFill>
                  <a:srgbClr val="610B38"/>
                </a:solidFill>
                <a:latin typeface="erdana"/>
              </a:rPr>
              <a:t> </a:t>
            </a:r>
            <a:r>
              <a:rPr lang="en-US" sz="2800" b="1" i="0" dirty="0">
                <a:solidFill>
                  <a:srgbClr val="610B38"/>
                </a:solidFill>
                <a:effectLst/>
                <a:latin typeface="erdana"/>
              </a:rPr>
              <a:t>Passive(Non-Interactive) Computer Graphics:</a:t>
            </a:r>
          </a:p>
          <a:p>
            <a:pPr algn="just"/>
            <a:r>
              <a:rPr lang="en-US" b="0" i="0" dirty="0">
                <a:solidFill>
                  <a:srgbClr val="333333"/>
                </a:solidFill>
                <a:effectLst/>
                <a:latin typeface="inter-regular"/>
              </a:rPr>
              <a:t>In non-interactive computer graphics, the picture is produced on the monitor, and the user does not have any controlled over the image, i.e., the user cannot make any change in the rendered image. One example of its Titles shown on T.V.</a:t>
            </a:r>
          </a:p>
          <a:p>
            <a:pPr algn="just"/>
            <a:r>
              <a:rPr lang="en-US" b="0" i="0" dirty="0">
                <a:solidFill>
                  <a:srgbClr val="333333"/>
                </a:solidFill>
                <a:effectLst/>
                <a:latin typeface="inter-regular"/>
              </a:rPr>
              <a:t>Non-interactive Graphics involves only one-way communication between the computer and the user, User can see the produced image, and he cannot make any change in the image.</a:t>
            </a:r>
          </a:p>
        </p:txBody>
      </p:sp>
      <p:sp>
        <p:nvSpPr>
          <p:cNvPr id="4" name="TextBox 3">
            <a:extLst>
              <a:ext uri="{FF2B5EF4-FFF2-40B4-BE49-F238E27FC236}">
                <a16:creationId xmlns:a16="http://schemas.microsoft.com/office/drawing/2014/main" id="{184933FB-ACEA-7E7C-0925-CF9A5B3804C7}"/>
              </a:ext>
            </a:extLst>
          </p:cNvPr>
          <p:cNvSpPr txBox="1"/>
          <p:nvPr/>
        </p:nvSpPr>
        <p:spPr>
          <a:xfrm>
            <a:off x="3233394" y="6377789"/>
            <a:ext cx="6771846" cy="369332"/>
          </a:xfrm>
          <a:prstGeom prst="rect">
            <a:avLst/>
          </a:prstGeom>
          <a:noFill/>
        </p:spPr>
        <p:txBody>
          <a:bodyPr wrap="square" rtlCol="0">
            <a:spAutoFit/>
          </a:bodyPr>
          <a:lstStyle/>
          <a:p>
            <a:r>
              <a:rPr lang="en-SG" dirty="0">
                <a:solidFill>
                  <a:srgbClr val="92D050"/>
                </a:solidFill>
              </a:rPr>
              <a:t>Khandaker Jannatul Ritu, Lecturer(CSE), BAIUST </a:t>
            </a:r>
          </a:p>
        </p:txBody>
      </p:sp>
      <p:sp>
        <p:nvSpPr>
          <p:cNvPr id="5" name="Content Placeholder 2">
            <a:extLst>
              <a:ext uri="{FF2B5EF4-FFF2-40B4-BE49-F238E27FC236}">
                <a16:creationId xmlns:a16="http://schemas.microsoft.com/office/drawing/2014/main" id="{F2950856-DFBD-C8D0-C9A9-DD6A0D933619}"/>
              </a:ext>
            </a:extLst>
          </p:cNvPr>
          <p:cNvSpPr txBox="1">
            <a:spLocks/>
          </p:cNvSpPr>
          <p:nvPr/>
        </p:nvSpPr>
        <p:spPr>
          <a:xfrm>
            <a:off x="0" y="3826520"/>
            <a:ext cx="11293311" cy="2273939"/>
          </a:xfrm>
          <a:prstGeom prst="rect">
            <a:avLst/>
          </a:prstGeom>
          <a:solidFill>
            <a:schemeClr val="bg1"/>
          </a:solidFill>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lgn="just"/>
            <a:r>
              <a:rPr lang="en-US" sz="2800" b="1" dirty="0">
                <a:solidFill>
                  <a:srgbClr val="610B38"/>
                </a:solidFill>
                <a:highlight>
                  <a:srgbClr val="FFFFFF"/>
                </a:highlight>
                <a:latin typeface="erdana"/>
              </a:rPr>
              <a:t>(b) Interactive Computer Graphics:</a:t>
            </a:r>
          </a:p>
          <a:p>
            <a:pPr algn="just"/>
            <a:r>
              <a:rPr lang="en-US" dirty="0">
                <a:solidFill>
                  <a:srgbClr val="333333"/>
                </a:solidFill>
                <a:highlight>
                  <a:srgbClr val="FFFFFF"/>
                </a:highlight>
                <a:latin typeface="inter-regular"/>
              </a:rPr>
              <a:t>In interactive Computer Graphics user have some controls over the picture, i.e., the user can make any change in the produced image. One example of it is the ping-pong game.</a:t>
            </a:r>
          </a:p>
          <a:p>
            <a:pPr algn="just"/>
            <a:r>
              <a:rPr lang="en-US" dirty="0">
                <a:solidFill>
                  <a:srgbClr val="333333"/>
                </a:solidFill>
                <a:highlight>
                  <a:srgbClr val="FFFFFF"/>
                </a:highlight>
                <a:latin typeface="inter-regular"/>
              </a:rPr>
              <a:t>Interactive Computer Graphics require two-way communication between the computer and the user. A User can see the image and make any change by sending his command with an input device.</a:t>
            </a:r>
          </a:p>
        </p:txBody>
      </p:sp>
      <p:sp>
        <p:nvSpPr>
          <p:cNvPr id="7" name="TextBox 6">
            <a:extLst>
              <a:ext uri="{FF2B5EF4-FFF2-40B4-BE49-F238E27FC236}">
                <a16:creationId xmlns:a16="http://schemas.microsoft.com/office/drawing/2014/main" id="{1E06F4FD-D4C9-C4F7-4D38-FF002EC236B2}"/>
              </a:ext>
            </a:extLst>
          </p:cNvPr>
          <p:cNvSpPr txBox="1"/>
          <p:nvPr/>
        </p:nvSpPr>
        <p:spPr>
          <a:xfrm>
            <a:off x="40457" y="773384"/>
            <a:ext cx="12111086" cy="369332"/>
          </a:xfrm>
          <a:prstGeom prst="rect">
            <a:avLst/>
          </a:prstGeom>
          <a:solidFill>
            <a:schemeClr val="bg1"/>
          </a:solidFill>
        </p:spPr>
        <p:txBody>
          <a:bodyPr wrap="square">
            <a:spAutoFit/>
          </a:bodyPr>
          <a:lstStyle/>
          <a:p>
            <a:r>
              <a:rPr lang="en-US" b="1" i="0" dirty="0">
                <a:solidFill>
                  <a:srgbClr val="000000"/>
                </a:solidFill>
                <a:effectLst/>
                <a:highlight>
                  <a:srgbClr val="FFFFFF"/>
                </a:highlight>
                <a:latin typeface="Raleway" pitchFamily="2" charset="0"/>
              </a:rPr>
              <a:t>  Computer Graphics can mainly be divided into Interactive (active) and non-Interactive (passive) parts</a:t>
            </a:r>
            <a:r>
              <a:rPr lang="en-US" b="0" i="0" dirty="0">
                <a:solidFill>
                  <a:srgbClr val="000000"/>
                </a:solidFill>
                <a:effectLst/>
                <a:highlight>
                  <a:srgbClr val="FFFFFF"/>
                </a:highlight>
                <a:latin typeface="Raleway" pitchFamily="2" charset="0"/>
              </a:rPr>
              <a:t>.</a:t>
            </a:r>
            <a:endParaRPr lang="en-SG" dirty="0"/>
          </a:p>
        </p:txBody>
      </p:sp>
    </p:spTree>
    <p:extLst>
      <p:ext uri="{BB962C8B-B14F-4D97-AF65-F5344CB8AC3E}">
        <p14:creationId xmlns:p14="http://schemas.microsoft.com/office/powerpoint/2010/main" val="165667770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320</TotalTime>
  <Words>1505</Words>
  <Application>Microsoft Office PowerPoint</Application>
  <PresentationFormat>Widescreen</PresentationFormat>
  <Paragraphs>132</Paragraphs>
  <Slides>31</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31</vt:i4>
      </vt:variant>
    </vt:vector>
  </HeadingPairs>
  <TitlesOfParts>
    <vt:vector size="47" baseType="lpstr">
      <vt:lpstr>Aharoni</vt:lpstr>
      <vt:lpstr>Aptos</vt:lpstr>
      <vt:lpstr>Arial</vt:lpstr>
      <vt:lpstr>Calibri</vt:lpstr>
      <vt:lpstr>Century Schoolbook</vt:lpstr>
      <vt:lpstr>erdana</vt:lpstr>
      <vt:lpstr>inter-bold</vt:lpstr>
      <vt:lpstr>inter-regular</vt:lpstr>
      <vt:lpstr>Nunito</vt:lpstr>
      <vt:lpstr>Raleway</vt:lpstr>
      <vt:lpstr>roboto</vt:lpstr>
      <vt:lpstr>sohne</vt:lpstr>
      <vt:lpstr>source-serif-pro</vt:lpstr>
      <vt:lpstr>var(--ff-lato)</vt:lpstr>
      <vt:lpstr>Wingdings 2</vt:lpstr>
      <vt:lpstr>View</vt:lpstr>
      <vt:lpstr>Introduction  to  Computer Graphics</vt:lpstr>
      <vt:lpstr>Books &amp; Resources to follow</vt:lpstr>
      <vt:lpstr>Outlines Of This Lecture</vt:lpstr>
      <vt:lpstr>Introduction of Computer Graphics</vt:lpstr>
      <vt:lpstr>PowerPoint Presentation</vt:lpstr>
      <vt:lpstr>  Computer graphics vs Image Processing</vt:lpstr>
      <vt:lpstr>Application of Computer Graphics</vt:lpstr>
      <vt:lpstr>PowerPoint Presentation</vt:lpstr>
      <vt:lpstr>   types of graphics: Interactive and Passive Graphics</vt:lpstr>
      <vt:lpstr>  Working of Interactive Computer Graphics:</vt:lpstr>
      <vt:lpstr>Introduction to Graphics Systems </vt:lpstr>
      <vt:lpstr>Cathode ray tube(CRT) or refresh CRT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Graphics</dc:title>
  <dc:creator>Raajokiaa Ritu</dc:creator>
  <cp:lastModifiedBy>Raajokiaa Ritu</cp:lastModifiedBy>
  <cp:revision>46</cp:revision>
  <dcterms:created xsi:type="dcterms:W3CDTF">2024-04-20T16:58:57Z</dcterms:created>
  <dcterms:modified xsi:type="dcterms:W3CDTF">2024-04-23T04:23:40Z</dcterms:modified>
</cp:coreProperties>
</file>